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e3qKlhVovg8dKsolLNaqXxyme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a87507344_0_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37a87507344_0_4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a87507344_0_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g37a87507344_0_3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a87507344_0_4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37a87507344_0_4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a87507344_0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37a87507344_0_4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bb345453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37bb345453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a87507344_0_4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37a87507344_0_4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a87507344_0_4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37a87507344_0_4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a8750734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37a87507344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61F41"/>
              </a:buClr>
              <a:buSzPts val="1100"/>
              <a:buChar char="●"/>
            </a:pPr>
            <a:r>
              <a:rPr lang="en-US" sz="1100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Makes economics relatable through culture, consumer choices, and current events</a:t>
            </a:r>
            <a:br>
              <a:rPr lang="en-US" sz="1100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100"/>
              <a:buChar char="●"/>
            </a:pPr>
            <a:r>
              <a:rPr lang="en-US" sz="1100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Engages with media by providing timely, clear insights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a87507344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37a87507344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\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a87507344_0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7a87507344_0_2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\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a87507344_0_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37a87507344_0_2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\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a87507344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37a87507344_0_2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\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a87507344_0_3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7a87507344_0_3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Imagine if your dog’s favorite game — sniffing out treats or toys — could help protect America’s vineyards, orchards, and forests from a devastating invader. It turns out, it just might.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1"/>
          <p:cNvSpPr txBox="1"/>
          <p:nvPr/>
        </p:nvSpPr>
        <p:spPr>
          <a:xfrm>
            <a:off x="7196582" y="36604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September 4,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logo corner">
  <p:cSld name="main logo corn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1116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2673751"/>
            <a:ext cx="10515600" cy="350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374" y="6218073"/>
            <a:ext cx="1780309" cy="33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pty background alt footer 1">
  <p:cSld name="1_maroon background_1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7a87507344_0_41"/>
          <p:cNvSpPr/>
          <p:nvPr/>
        </p:nvSpPr>
        <p:spPr>
          <a:xfrm>
            <a:off x="-15607" y="-643262"/>
            <a:ext cx="12223200" cy="8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37a87507344_0_41"/>
          <p:cNvSpPr txBox="1"/>
          <p:nvPr>
            <p:ph type="title"/>
          </p:nvPr>
        </p:nvSpPr>
        <p:spPr>
          <a:xfrm>
            <a:off x="838200" y="3444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g37a87507344_0_41"/>
          <p:cNvSpPr txBox="1"/>
          <p:nvPr>
            <p:ph idx="1" type="body"/>
          </p:nvPr>
        </p:nvSpPr>
        <p:spPr>
          <a:xfrm>
            <a:off x="838200" y="2060294"/>
            <a:ext cx="10515600" cy="4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pty background alt footer 2">
  <p:cSld name="1_maroon background_2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7a87507344_0_357"/>
          <p:cNvSpPr/>
          <p:nvPr/>
        </p:nvSpPr>
        <p:spPr>
          <a:xfrm>
            <a:off x="-15607" y="-643262"/>
            <a:ext cx="12223200" cy="8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37a87507344_0_357"/>
          <p:cNvSpPr txBox="1"/>
          <p:nvPr>
            <p:ph type="title"/>
          </p:nvPr>
        </p:nvSpPr>
        <p:spPr>
          <a:xfrm>
            <a:off x="838200" y="3444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g37a87507344_0_357"/>
          <p:cNvSpPr txBox="1"/>
          <p:nvPr>
            <p:ph idx="1" type="body"/>
          </p:nvPr>
        </p:nvSpPr>
        <p:spPr>
          <a:xfrm>
            <a:off x="838200" y="2060294"/>
            <a:ext cx="10515600" cy="4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mpty background alt footer" showMasterSp="0">
  <p:cSld name="1_empty background alt footer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-15607" y="-643262"/>
            <a:ext cx="12223214" cy="814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3"/>
          <p:cNvSpPr txBox="1"/>
          <p:nvPr>
            <p:ph type="title"/>
          </p:nvPr>
        </p:nvSpPr>
        <p:spPr>
          <a:xfrm>
            <a:off x="838200" y="4022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838200" y="2001838"/>
            <a:ext cx="1051560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45374" y="6218073"/>
            <a:ext cx="1780309" cy="33628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ctrTitle"/>
          </p:nvPr>
        </p:nvSpPr>
        <p:spPr>
          <a:xfrm>
            <a:off x="784413" y="1455464"/>
            <a:ext cx="9144000" cy="12645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ct val="100000"/>
              <a:buFont typeface="Arial"/>
              <a:buNone/>
            </a:pPr>
            <a:r>
              <a:rPr b="1" lang="en-US" sz="7200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HOKIE BRAND CAMP</a:t>
            </a:r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132" y="2825140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1028425" y="2825150"/>
            <a:ext cx="50757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rPr b="0" i="0" lang="en-US" sz="25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Matters: Collaborating with Faculty to Elevate Stories</a:t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Michael Stowe,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Senior Director and Executive Editor of Communications and Marketing</a:t>
            </a:r>
            <a:endParaRPr b="0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Margaret Ashburn,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Associate Director of Media Relations</a:t>
            </a:r>
            <a:endParaRPr b="0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119" y="1698945"/>
            <a:ext cx="5787028" cy="578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a87507344_0_411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49" name="Google Shape;149;g37a87507344_0_411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7a87507344_0_411"/>
          <p:cNvSpPr txBox="1"/>
          <p:nvPr/>
        </p:nvSpPr>
        <p:spPr>
          <a:xfrm>
            <a:off x="7693360" y="1623899"/>
            <a:ext cx="36111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The study found that volunteer dog-owner teams can successfully detect spotted lanternfly egg masses, which in turn could help protect U.S. vineyards, orchards, and forests from this invasive pest.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It’s the first study to show that citizen dog-handler teams can achieve detection success rates similar to professional conservation detection dogs.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C3D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7a87507344_0_411"/>
          <p:cNvSpPr txBox="1"/>
          <p:nvPr/>
        </p:nvSpPr>
        <p:spPr>
          <a:xfrm>
            <a:off x="7451400" y="667888"/>
            <a:ext cx="4095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861F41"/>
                </a:solidFill>
                <a:latin typeface="Calibri"/>
                <a:ea typeface="Calibri"/>
                <a:cs typeface="Calibri"/>
                <a:sym typeface="Calibri"/>
              </a:rPr>
              <a:t>Research Summary</a:t>
            </a:r>
            <a:endParaRPr b="1" i="0" sz="3500" u="none" cap="none" strike="noStrike">
              <a:solidFill>
                <a:srgbClr val="861F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37a87507344_0_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9838"/>
            <a:ext cx="5498125" cy="27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a87507344_0_395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58" name="Google Shape;158;g37a87507344_0_395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7a87507344_0_395"/>
          <p:cNvSpPr txBox="1"/>
          <p:nvPr/>
        </p:nvSpPr>
        <p:spPr>
          <a:xfrm>
            <a:off x="476700" y="1723150"/>
            <a:ext cx="117153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March 26 - Media request from Washington Post on research topic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March 31 - Flagged new research for CALS communications team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April - June - CALS comms team communicated with researchers and media relations on publication date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June 4 - CALS comms team contacted PeerJ to get an exact date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June 25  - Publication date set for July 16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July 9 - Pitching began under embargo / Journal shared advanced copy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July 16 - Embargo lifted</a:t>
            </a:r>
            <a:endParaRPr b="0" i="0" sz="20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61F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C3D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7a87507344_0_395"/>
          <p:cNvSpPr txBox="1"/>
          <p:nvPr/>
        </p:nvSpPr>
        <p:spPr>
          <a:xfrm>
            <a:off x="477650" y="865238"/>
            <a:ext cx="409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a87507344_0_420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66" name="Google Shape;166;g37a87507344_0_420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7a87507344_0_420"/>
          <p:cNvSpPr txBox="1"/>
          <p:nvPr/>
        </p:nvSpPr>
        <p:spPr>
          <a:xfrm>
            <a:off x="4048500" y="483138"/>
            <a:ext cx="409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Media Assets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37a87507344_0_420" title="Screenshot 2025-09-02 at 3.16.51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75" y="1165900"/>
            <a:ext cx="4703125" cy="25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7a87507344_0_420" title="Screenshot 2025-09-02 at 3.14.27 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8038" y="3791650"/>
            <a:ext cx="2774309" cy="26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7a87507344_0_420" title="Screenshot 2025-09-02 at 3.15.09 PM.png"/>
          <p:cNvPicPr preferRelativeResize="0"/>
          <p:nvPr/>
        </p:nvPicPr>
        <p:blipFill rotWithShape="1">
          <a:blip r:embed="rId5">
            <a:alphaModFix/>
          </a:blip>
          <a:srcRect b="10425" l="0" r="0" t="0"/>
          <a:stretch/>
        </p:blipFill>
        <p:spPr>
          <a:xfrm>
            <a:off x="5397038" y="1377237"/>
            <a:ext cx="3056875" cy="41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7a87507344_0_420" title="Screenshot 2025-09-02 at 3.15.54 PM.png"/>
          <p:cNvPicPr preferRelativeResize="0"/>
          <p:nvPr/>
        </p:nvPicPr>
        <p:blipFill rotWithShape="1">
          <a:blip r:embed="rId6">
            <a:alphaModFix/>
          </a:blip>
          <a:srcRect b="0" l="9040" r="12205" t="0"/>
          <a:stretch/>
        </p:blipFill>
        <p:spPr>
          <a:xfrm>
            <a:off x="8453925" y="2015725"/>
            <a:ext cx="3703676" cy="297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a87507344_0_403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77" name="Google Shape;177;g37a87507344_0_403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7a87507344_0_403"/>
          <p:cNvSpPr txBox="1"/>
          <p:nvPr/>
        </p:nvSpPr>
        <p:spPr>
          <a:xfrm>
            <a:off x="911150" y="1637150"/>
            <a:ext cx="3611100" cy="4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Washington Post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PBS NewsHour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The Guardian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Fast Company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Northern Virginia Magazine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WDBJ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WSLS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WSET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Roanoke Times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And more…</a:t>
            </a:r>
            <a:endParaRPr b="0" i="0" sz="25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C3D"/>
              </a:buClr>
              <a:buSzPts val="24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7a87507344_0_403"/>
          <p:cNvSpPr txBox="1"/>
          <p:nvPr/>
        </p:nvSpPr>
        <p:spPr>
          <a:xfrm>
            <a:off x="669200" y="990638"/>
            <a:ext cx="409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Media Coverage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37a87507344_0_403" title="Screenshot 2025-09-02 at 3.20.19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3913" y="1887875"/>
            <a:ext cx="6032975" cy="30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bb345453d_0_0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86" name="Google Shape;186;g37bb345453d_0_0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7bb345453d_0_0"/>
          <p:cNvSpPr txBox="1"/>
          <p:nvPr/>
        </p:nvSpPr>
        <p:spPr>
          <a:xfrm>
            <a:off x="2682455" y="366043"/>
            <a:ext cx="682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A conversation with our guests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7bb345453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375" y="1493566"/>
            <a:ext cx="3352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7bb345453d_0_0" title="erica feuerbacher.jpg"/>
          <p:cNvPicPr preferRelativeResize="0"/>
          <p:nvPr/>
        </p:nvPicPr>
        <p:blipFill rotWithShape="1">
          <a:blip r:embed="rId4">
            <a:alphaModFix/>
          </a:blip>
          <a:srcRect b="31272" l="0" r="0" t="6031"/>
          <a:stretch/>
        </p:blipFill>
        <p:spPr>
          <a:xfrm>
            <a:off x="7665300" y="1493566"/>
            <a:ext cx="3352800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7bb345453d_0_0"/>
          <p:cNvSpPr txBox="1"/>
          <p:nvPr/>
        </p:nvSpPr>
        <p:spPr>
          <a:xfrm>
            <a:off x="328525" y="4945050"/>
            <a:ext cx="5518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Jadrian Wooten</a:t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Collegiate Associate Professor, Department of Economics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College of Science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7bb345453d_0_0"/>
          <p:cNvSpPr txBox="1"/>
          <p:nvPr/>
        </p:nvSpPr>
        <p:spPr>
          <a:xfrm>
            <a:off x="6582450" y="4945050"/>
            <a:ext cx="551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Erica Feuerbacher</a:t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Associate Professor, School of Animal Sciences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College of Agriculture and Life Sciences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a87507344_0_466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97" name="Google Shape;197;g37a87507344_0_466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7a87507344_0_466"/>
          <p:cNvSpPr txBox="1"/>
          <p:nvPr/>
        </p:nvSpPr>
        <p:spPr>
          <a:xfrm>
            <a:off x="476700" y="1373400"/>
            <a:ext cx="117153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3993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Takeaways</a:t>
            </a:r>
            <a:endParaRPr b="1" i="0" sz="3993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327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41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2328"/>
              <a:buFont typeface="Arial"/>
              <a:buChar char="●"/>
            </a:pPr>
            <a: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Relationships matter</a:t>
            </a:r>
            <a:b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2327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41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2328"/>
              <a:buFont typeface="Arial"/>
              <a:buChar char="●"/>
            </a:pPr>
            <a: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Collaboration builds clarity</a:t>
            </a:r>
            <a:b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2327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41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2328"/>
              <a:buFont typeface="Arial"/>
              <a:buChar char="●"/>
            </a:pPr>
            <a: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Media amplifies impact</a:t>
            </a:r>
            <a:b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2327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414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2328"/>
              <a:buFont typeface="Arial"/>
              <a:buChar char="●"/>
            </a:pPr>
            <a:r>
              <a:rPr b="0" i="1" lang="en-US" sz="2327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Communicators help faculty find their public voice</a:t>
            </a:r>
            <a:endParaRPr b="0" i="1" sz="2327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C3D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a87507344_0_473"/>
          <p:cNvSpPr txBox="1"/>
          <p:nvPr>
            <p:ph type="title"/>
          </p:nvPr>
        </p:nvSpPr>
        <p:spPr>
          <a:xfrm>
            <a:off x="838200" y="-14257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204" name="Google Shape;204;g37a87507344_0_473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7a87507344_0_473"/>
          <p:cNvSpPr txBox="1"/>
          <p:nvPr/>
        </p:nvSpPr>
        <p:spPr>
          <a:xfrm>
            <a:off x="1055100" y="1809350"/>
            <a:ext cx="100818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5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7a87507344_0_473"/>
          <p:cNvSpPr txBox="1"/>
          <p:nvPr/>
        </p:nvSpPr>
        <p:spPr>
          <a:xfrm>
            <a:off x="3043200" y="4318675"/>
            <a:ext cx="61056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-US" sz="25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Relations Contact:</a:t>
            </a:r>
            <a:endParaRPr b="0" i="1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-US" sz="25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mediarelations@vt.edu</a:t>
            </a:r>
            <a:endParaRPr b="0" i="1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sted-image.pdf" id="207" name="Google Shape;207;g37a87507344_0_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201835" y="1533591"/>
            <a:ext cx="510112" cy="510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208" name="Google Shape;208;g37a87507344_0_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201835" y="3352192"/>
            <a:ext cx="510112" cy="510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209" name="Google Shape;209;g37a87507344_0_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3193" y="1533591"/>
            <a:ext cx="510112" cy="510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210" name="Google Shape;210;g37a87507344_0_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043193" y="3352199"/>
            <a:ext cx="510112" cy="51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838200" y="-1425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286111" y="36604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6" title="Untitled-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175" y="1631698"/>
            <a:ext cx="5391915" cy="35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7742710" y="2067949"/>
            <a:ext cx="36111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1F4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Build stronger partnerships</a:t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1F4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Gain faculty insights</a:t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1F4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Share case studies</a:t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1F4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Have a conversation</a:t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1F4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Learn from each other</a:t>
            </a:r>
            <a:endParaRPr b="0" i="0" sz="2000" u="none" cap="none" strike="noStrike">
              <a:solidFill>
                <a:srgbClr val="86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C3D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7500750" y="1631688"/>
            <a:ext cx="409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861F41"/>
                </a:solidFill>
                <a:latin typeface="Arial"/>
                <a:ea typeface="Arial"/>
                <a:cs typeface="Arial"/>
                <a:sym typeface="Arial"/>
              </a:rPr>
              <a:t>Today’s Goals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type="title"/>
          </p:nvPr>
        </p:nvSpPr>
        <p:spPr>
          <a:xfrm>
            <a:off x="838200" y="-1425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en-US"/>
              <a:t>Quote Callout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286111" y="36604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MEDIA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2682455" y="366043"/>
            <a:ext cx="682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en-US" sz="2500">
                <a:solidFill>
                  <a:srgbClr val="871F41"/>
                </a:solidFill>
              </a:rPr>
              <a:t>Meet</a:t>
            </a:r>
            <a:r>
              <a:rPr b="1" i="0" lang="en-US" sz="25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our guests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375" y="1493566"/>
            <a:ext cx="3352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 title="erica feuerbacher.jpg"/>
          <p:cNvPicPr preferRelativeResize="0"/>
          <p:nvPr/>
        </p:nvPicPr>
        <p:blipFill rotWithShape="1">
          <a:blip r:embed="rId4">
            <a:alphaModFix/>
          </a:blip>
          <a:srcRect b="31271" l="0" r="0" t="6031"/>
          <a:stretch/>
        </p:blipFill>
        <p:spPr>
          <a:xfrm>
            <a:off x="7665300" y="1493566"/>
            <a:ext cx="3352800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 txBox="1"/>
          <p:nvPr/>
        </p:nvSpPr>
        <p:spPr>
          <a:xfrm>
            <a:off x="328525" y="4945050"/>
            <a:ext cx="5518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Jadrian Wooten</a:t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Collegiate Associate Professor, Department of Economics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College of Science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6582450" y="4945050"/>
            <a:ext cx="551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Erica Feuerbacher</a:t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Associate Professor, School of Animal Sciences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College of Agriculture and Life Sciences</a:t>
            </a:r>
            <a:endParaRPr b="0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a87507344_0_10"/>
          <p:cNvSpPr txBox="1"/>
          <p:nvPr>
            <p:ph type="title"/>
          </p:nvPr>
        </p:nvSpPr>
        <p:spPr>
          <a:xfrm>
            <a:off x="2970588" y="2872350"/>
            <a:ext cx="62508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</a:pPr>
            <a:r>
              <a:rPr b="1" lang="en-US" sz="3000">
                <a:solidFill>
                  <a:srgbClr val="861F41"/>
                </a:solidFill>
              </a:rPr>
              <a:t>Case Study: </a:t>
            </a:r>
            <a:endParaRPr b="1" sz="3000">
              <a:solidFill>
                <a:srgbClr val="861F4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</a:pPr>
            <a:r>
              <a:rPr b="1" lang="en-US" sz="3000">
                <a:solidFill>
                  <a:srgbClr val="861F41"/>
                </a:solidFill>
              </a:rPr>
              <a:t>Acting as a faculty expert</a:t>
            </a:r>
            <a:endParaRPr sz="2300"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7a87507344_0_107" title="Screenshot 2025-08-20 at 2.47.58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04" r="503" t="0"/>
          <a:stretch/>
        </p:blipFill>
        <p:spPr>
          <a:xfrm>
            <a:off x="1120051" y="292325"/>
            <a:ext cx="9951901" cy="55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7a87507344_0_231" title="Screenshot 2025-09-02 at 2.07.48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8" r="277" t="0"/>
          <a:stretch/>
        </p:blipFill>
        <p:spPr>
          <a:xfrm>
            <a:off x="1181800" y="393412"/>
            <a:ext cx="9828400" cy="55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7a87507344_0_262" title="Screenshot 2025-09-02 at 2.13.14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023" l="0" r="0" t="7013"/>
          <a:stretch/>
        </p:blipFill>
        <p:spPr>
          <a:xfrm>
            <a:off x="1191788" y="366325"/>
            <a:ext cx="9808426" cy="55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a87507344_0_293"/>
          <p:cNvSpPr txBox="1"/>
          <p:nvPr>
            <p:ph type="title"/>
          </p:nvPr>
        </p:nvSpPr>
        <p:spPr>
          <a:xfrm>
            <a:off x="2970588" y="2872350"/>
            <a:ext cx="62508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</a:pPr>
            <a:r>
              <a:rPr b="1" lang="en-US" sz="3000">
                <a:solidFill>
                  <a:srgbClr val="861F41"/>
                </a:solidFill>
              </a:rPr>
              <a:t>Case Study: </a:t>
            </a:r>
            <a:endParaRPr b="1" sz="3000">
              <a:solidFill>
                <a:srgbClr val="861F4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84"/>
              <a:buNone/>
            </a:pPr>
            <a:r>
              <a:rPr b="1" lang="en-US" sz="3000">
                <a:solidFill>
                  <a:srgbClr val="861F41"/>
                </a:solidFill>
              </a:rPr>
              <a:t>Elevating Faculty Research</a:t>
            </a:r>
            <a:endParaRPr sz="2300"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7a87507344_0_324" title="20250430_CALS_SpottedLanternfly_CitizenScienceDogs_CD_DSC4778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7a87507344_0_324"/>
          <p:cNvSpPr/>
          <p:nvPr/>
        </p:nvSpPr>
        <p:spPr>
          <a:xfrm>
            <a:off x="69475" y="5399050"/>
            <a:ext cx="4595100" cy="93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7a87507344_0_324"/>
          <p:cNvSpPr txBox="1"/>
          <p:nvPr>
            <p:ph type="title"/>
          </p:nvPr>
        </p:nvSpPr>
        <p:spPr>
          <a:xfrm>
            <a:off x="277875" y="5160100"/>
            <a:ext cx="45159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2300">
                <a:solidFill>
                  <a:schemeClr val="dk1"/>
                </a:solidFill>
              </a:rPr>
              <a:t>Man’s best friend could be the spotted lanternfly’s worst enemy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2024-08-26T14:19:51Z</dcterms:created>
  <dc:creator>Candelario, Ethan</dc:creator>
</cp:coreProperties>
</file>