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gcTLQWBMmlNbGttmh/05yp3KZN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</a:t>
            </a:r>
            <a:endParaRPr/>
          </a:p>
        </p:txBody>
      </p:sp>
      <p:sp>
        <p:nvSpPr>
          <p:cNvPr id="74" name="Google Shape;7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7aca1a2485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37aca1a2485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7aca1a2485_2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37aca1a2485_2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7aca1a2485_2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37aca1a2485_2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7aca1a2485_2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37aca1a2485_2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7aca1a2485_2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37aca1a2485_2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7aca1a2485_2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37aca1a2485_2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7ba1020ac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37ba1020ac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" name="Google Shape;199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7a85011410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5" name="Google Shape;205;g37a85011410_2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14"/>
          <p:cNvSpPr txBox="1"/>
          <p:nvPr/>
        </p:nvSpPr>
        <p:spPr>
          <a:xfrm>
            <a:off x="7196582" y="366044"/>
            <a:ext cx="4478053" cy="49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87B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75787B"/>
                </a:solidFill>
                <a:latin typeface="Arial"/>
                <a:ea typeface="Arial"/>
                <a:cs typeface="Arial"/>
                <a:sym typeface="Arial"/>
              </a:rPr>
              <a:t>September 4, 2025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logo corner">
  <p:cSld name="main logo corn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838200" y="11166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838200" y="2673751"/>
            <a:ext cx="10515600" cy="3503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5374" y="6218073"/>
            <a:ext cx="1780309" cy="336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8" name="Google Shape;38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3" name="Google Shape;53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4" name="Google Shape;54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45374" y="6218073"/>
            <a:ext cx="1780309" cy="33628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/>
          <p:nvPr>
            <p:ph type="ctrTitle"/>
          </p:nvPr>
        </p:nvSpPr>
        <p:spPr>
          <a:xfrm>
            <a:off x="784413" y="1455464"/>
            <a:ext cx="9144000" cy="12645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87B"/>
              </a:buClr>
              <a:buSzPct val="100000"/>
              <a:buFont typeface="Arial"/>
              <a:buNone/>
            </a:pPr>
            <a:r>
              <a:rPr b="1" lang="en-US" sz="7200">
                <a:solidFill>
                  <a:srgbClr val="75787B"/>
                </a:solidFill>
                <a:latin typeface="Arial"/>
                <a:ea typeface="Arial"/>
                <a:cs typeface="Arial"/>
                <a:sym typeface="Arial"/>
              </a:rPr>
              <a:t>HOKIE BRAND CAMP</a:t>
            </a:r>
            <a:endParaRPr/>
          </a:p>
        </p:txBody>
      </p:sp>
      <p:pic>
        <p:nvPicPr>
          <p:cNvPr id="77" name="Google Shape;7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132" y="2825140"/>
            <a:ext cx="380184" cy="38018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"/>
          <p:cNvSpPr txBox="1"/>
          <p:nvPr/>
        </p:nvSpPr>
        <p:spPr>
          <a:xfrm>
            <a:off x="982939" y="2986131"/>
            <a:ext cx="4478100" cy="4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1F4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Morning Session</a:t>
            </a:r>
            <a:endParaRPr/>
          </a:p>
        </p:txBody>
      </p:sp>
      <p:pic>
        <p:nvPicPr>
          <p:cNvPr id="79" name="Google Shape;7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4119" y="1698945"/>
            <a:ext cx="5787028" cy="5787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/>
          <p:nvPr/>
        </p:nvSpPr>
        <p:spPr>
          <a:xfrm>
            <a:off x="147286" y="5977353"/>
            <a:ext cx="2368848" cy="75484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82364">
            <a:off x="6551777" y="928813"/>
            <a:ext cx="11410421" cy="641836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9"/>
          <p:cNvSpPr txBox="1"/>
          <p:nvPr>
            <p:ph type="ctrTitle"/>
          </p:nvPr>
        </p:nvSpPr>
        <p:spPr>
          <a:xfrm>
            <a:off x="1453716" y="2690376"/>
            <a:ext cx="9144000" cy="12645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87B"/>
              </a:buClr>
              <a:buSzPts val="7200"/>
              <a:buFont typeface="Arial"/>
              <a:buNone/>
            </a:pPr>
            <a:r>
              <a:rPr b="1" lang="en-US" sz="7200">
                <a:solidFill>
                  <a:srgbClr val="75787B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"/>
          <p:cNvSpPr txBox="1"/>
          <p:nvPr/>
        </p:nvSpPr>
        <p:spPr>
          <a:xfrm>
            <a:off x="2535750" y="1882263"/>
            <a:ext cx="6015000" cy="24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Big Wins</a:t>
            </a:r>
            <a:r>
              <a:rPr lang="en-US" sz="10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solidFill>
                  <a:srgbClr val="888888"/>
                </a:solidFill>
              </a:rPr>
              <a:t>By the Numbers</a:t>
            </a:r>
            <a:endParaRPr sz="2600">
              <a:solidFill>
                <a:srgbClr val="888888"/>
              </a:solidFill>
            </a:endParaRPr>
          </a:p>
        </p:txBody>
      </p:sp>
      <p:sp>
        <p:nvSpPr>
          <p:cNvPr id="222" name="Google Shape;222;p10"/>
          <p:cNvSpPr txBox="1"/>
          <p:nvPr/>
        </p:nvSpPr>
        <p:spPr>
          <a:xfrm>
            <a:off x="286111" y="366044"/>
            <a:ext cx="6829797" cy="665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1F41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MARKETING AND COMMUNICATIONS</a:t>
            </a:r>
            <a:endParaRPr b="1" sz="1600">
              <a:solidFill>
                <a:srgbClr val="871F4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7aca1a2485_2_0"/>
          <p:cNvSpPr txBox="1"/>
          <p:nvPr>
            <p:ph idx="1" type="subTitle"/>
          </p:nvPr>
        </p:nvSpPr>
        <p:spPr>
          <a:xfrm>
            <a:off x="1054225" y="2666058"/>
            <a:ext cx="10621200" cy="23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0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12.4 million </a:t>
            </a:r>
            <a:endParaRPr b="1" sz="10000">
              <a:solidFill>
                <a:srgbClr val="871F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social impressions for Metallica</a:t>
            </a:r>
            <a:endParaRPr b="1" sz="3400">
              <a:solidFill>
                <a:srgbClr val="871F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g37aca1a2485_2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856" y="2046170"/>
            <a:ext cx="380186" cy="38018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37aca1a2485_2_0"/>
          <p:cNvSpPr txBox="1"/>
          <p:nvPr/>
        </p:nvSpPr>
        <p:spPr>
          <a:xfrm>
            <a:off x="2991650" y="1729708"/>
            <a:ext cx="6015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Big Wins </a:t>
            </a:r>
            <a:endParaRPr/>
          </a:p>
        </p:txBody>
      </p:sp>
      <p:sp>
        <p:nvSpPr>
          <p:cNvPr id="230" name="Google Shape;230;g37aca1a2485_2_0"/>
          <p:cNvSpPr txBox="1"/>
          <p:nvPr/>
        </p:nvSpPr>
        <p:spPr>
          <a:xfrm>
            <a:off x="286111" y="366044"/>
            <a:ext cx="68298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1F41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MARKETING AND COMMUNICATIONS</a:t>
            </a:r>
            <a:endParaRPr b="1" sz="1600">
              <a:solidFill>
                <a:srgbClr val="871F4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7aca1a2485_2_21"/>
          <p:cNvSpPr txBox="1"/>
          <p:nvPr>
            <p:ph idx="1" type="subTitle"/>
          </p:nvPr>
        </p:nvSpPr>
        <p:spPr>
          <a:xfrm>
            <a:off x="1054225" y="2110926"/>
            <a:ext cx="106212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0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16.6</a:t>
            </a:r>
            <a:r>
              <a:rPr b="1" lang="en-US" sz="10000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 million </a:t>
            </a:r>
            <a:endParaRPr b="1" sz="10000">
              <a:solidFill>
                <a:srgbClr val="871F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 						</a:t>
            </a: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research marketing impressions 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0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60+</a:t>
            </a:r>
            <a:endParaRPr b="1" sz="10000">
              <a:solidFill>
                <a:srgbClr val="871F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countries</a:t>
            </a:r>
            <a:endParaRPr b="1" sz="3400">
              <a:solidFill>
                <a:srgbClr val="871F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g37aca1a2485_2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856" y="2046170"/>
            <a:ext cx="380186" cy="38018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37aca1a2485_2_21"/>
          <p:cNvSpPr txBox="1"/>
          <p:nvPr/>
        </p:nvSpPr>
        <p:spPr>
          <a:xfrm>
            <a:off x="3001750" y="1031758"/>
            <a:ext cx="6015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Big Wins </a:t>
            </a:r>
            <a:endParaRPr/>
          </a:p>
        </p:txBody>
      </p:sp>
      <p:sp>
        <p:nvSpPr>
          <p:cNvPr id="238" name="Google Shape;238;g37aca1a2485_2_21"/>
          <p:cNvSpPr txBox="1"/>
          <p:nvPr/>
        </p:nvSpPr>
        <p:spPr>
          <a:xfrm>
            <a:off x="286111" y="366044"/>
            <a:ext cx="68298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1F41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MARKETING AND COMMUNICATIONS</a:t>
            </a:r>
            <a:endParaRPr b="1" sz="1600">
              <a:solidFill>
                <a:srgbClr val="871F4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7aca1a2485_2_28"/>
          <p:cNvSpPr txBox="1"/>
          <p:nvPr>
            <p:ph idx="1" type="subTitle"/>
          </p:nvPr>
        </p:nvSpPr>
        <p:spPr>
          <a:xfrm>
            <a:off x="1054225" y="2666058"/>
            <a:ext cx="10621200" cy="23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0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5,304</a:t>
            </a:r>
            <a:r>
              <a:rPr b="1" lang="en-US" sz="10000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10000">
              <a:solidFill>
                <a:srgbClr val="871F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top tier media hits</a:t>
            </a:r>
            <a:endParaRPr b="1" sz="3400">
              <a:solidFill>
                <a:srgbClr val="871F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g37aca1a2485_2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856" y="2046170"/>
            <a:ext cx="380186" cy="38018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37aca1a2485_2_28"/>
          <p:cNvSpPr txBox="1"/>
          <p:nvPr/>
        </p:nvSpPr>
        <p:spPr>
          <a:xfrm>
            <a:off x="2991650" y="1729708"/>
            <a:ext cx="6015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Big Wins </a:t>
            </a:r>
            <a:endParaRPr/>
          </a:p>
        </p:txBody>
      </p:sp>
      <p:sp>
        <p:nvSpPr>
          <p:cNvPr id="246" name="Google Shape;246;g37aca1a2485_2_28"/>
          <p:cNvSpPr txBox="1"/>
          <p:nvPr/>
        </p:nvSpPr>
        <p:spPr>
          <a:xfrm>
            <a:off x="286111" y="366044"/>
            <a:ext cx="68298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1F41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MARKETING AND COMMUNICATIONS</a:t>
            </a:r>
            <a:endParaRPr b="1" sz="1600">
              <a:solidFill>
                <a:srgbClr val="871F4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7aca1a2485_2_35"/>
          <p:cNvSpPr txBox="1"/>
          <p:nvPr>
            <p:ph idx="1" type="subTitle"/>
          </p:nvPr>
        </p:nvSpPr>
        <p:spPr>
          <a:xfrm>
            <a:off x="1054225" y="2666058"/>
            <a:ext cx="10621200" cy="23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0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$53.4 million</a:t>
            </a:r>
            <a:r>
              <a:rPr b="1" lang="en-US" sz="10000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10000">
              <a:solidFill>
                <a:srgbClr val="871F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raised for Virginia Tech Advantage</a:t>
            </a:r>
            <a:endParaRPr b="1" sz="3400">
              <a:solidFill>
                <a:srgbClr val="871F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g37aca1a2485_2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856" y="2046170"/>
            <a:ext cx="380186" cy="38018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37aca1a2485_2_35"/>
          <p:cNvSpPr txBox="1"/>
          <p:nvPr/>
        </p:nvSpPr>
        <p:spPr>
          <a:xfrm>
            <a:off x="2991650" y="1729708"/>
            <a:ext cx="6015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Big Wins </a:t>
            </a:r>
            <a:endParaRPr/>
          </a:p>
        </p:txBody>
      </p:sp>
      <p:sp>
        <p:nvSpPr>
          <p:cNvPr id="254" name="Google Shape;254;g37aca1a2485_2_35"/>
          <p:cNvSpPr txBox="1"/>
          <p:nvPr/>
        </p:nvSpPr>
        <p:spPr>
          <a:xfrm>
            <a:off x="286111" y="366044"/>
            <a:ext cx="68298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1F41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MARKETING AND COMMUNICATIONS</a:t>
            </a:r>
            <a:endParaRPr b="1" sz="1600">
              <a:solidFill>
                <a:srgbClr val="871F4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7aca1a2485_2_42"/>
          <p:cNvSpPr txBox="1"/>
          <p:nvPr>
            <p:ph idx="1" type="subTitle"/>
          </p:nvPr>
        </p:nvSpPr>
        <p:spPr>
          <a:xfrm>
            <a:off x="1054225" y="2666058"/>
            <a:ext cx="10621200" cy="23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0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300,000</a:t>
            </a:r>
            <a:r>
              <a:rPr b="1" lang="en-US" sz="10000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10000">
              <a:solidFill>
                <a:srgbClr val="871F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square feet in our new Alexandria building</a:t>
            </a:r>
            <a:endParaRPr b="1" sz="3400">
              <a:solidFill>
                <a:srgbClr val="871F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g37aca1a2485_2_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856" y="2046170"/>
            <a:ext cx="380186" cy="38018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37aca1a2485_2_42"/>
          <p:cNvSpPr txBox="1"/>
          <p:nvPr/>
        </p:nvSpPr>
        <p:spPr>
          <a:xfrm>
            <a:off x="2991650" y="1729708"/>
            <a:ext cx="6015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Big Wins </a:t>
            </a:r>
            <a:endParaRPr/>
          </a:p>
        </p:txBody>
      </p:sp>
      <p:sp>
        <p:nvSpPr>
          <p:cNvPr id="262" name="Google Shape;262;g37aca1a2485_2_42"/>
          <p:cNvSpPr txBox="1"/>
          <p:nvPr/>
        </p:nvSpPr>
        <p:spPr>
          <a:xfrm>
            <a:off x="286111" y="366044"/>
            <a:ext cx="68298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1F41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MARKETING AND COMMUNICATIONS</a:t>
            </a:r>
            <a:endParaRPr b="1" sz="1600">
              <a:solidFill>
                <a:srgbClr val="871F4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7aca1a2485_2_49"/>
          <p:cNvSpPr txBox="1"/>
          <p:nvPr>
            <p:ph idx="1" type="subTitle"/>
          </p:nvPr>
        </p:nvSpPr>
        <p:spPr>
          <a:xfrm>
            <a:off x="1054225" y="2666058"/>
            <a:ext cx="10621200" cy="23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0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24,106</a:t>
            </a:r>
            <a:r>
              <a:rPr b="1" lang="en-US" sz="10000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10000">
              <a:solidFill>
                <a:srgbClr val="871F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Hokies who stepped up on Giving Day</a:t>
            </a:r>
            <a:endParaRPr b="1" sz="3400">
              <a:solidFill>
                <a:srgbClr val="871F4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g37aca1a2485_2_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856" y="2046170"/>
            <a:ext cx="380186" cy="38018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37aca1a2485_2_49"/>
          <p:cNvSpPr txBox="1"/>
          <p:nvPr/>
        </p:nvSpPr>
        <p:spPr>
          <a:xfrm>
            <a:off x="2991650" y="1729708"/>
            <a:ext cx="6015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Big Wins </a:t>
            </a:r>
            <a:endParaRPr/>
          </a:p>
        </p:txBody>
      </p:sp>
      <p:sp>
        <p:nvSpPr>
          <p:cNvPr id="270" name="Google Shape;270;g37aca1a2485_2_49"/>
          <p:cNvSpPr txBox="1"/>
          <p:nvPr/>
        </p:nvSpPr>
        <p:spPr>
          <a:xfrm>
            <a:off x="286111" y="366044"/>
            <a:ext cx="68298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1F41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MARKETING AND COMMUNICATIONS</a:t>
            </a:r>
            <a:endParaRPr b="1" sz="1600">
              <a:solidFill>
                <a:srgbClr val="871F4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1"/>
          <p:cNvSpPr txBox="1"/>
          <p:nvPr>
            <p:ph idx="1" type="subTitle"/>
          </p:nvPr>
        </p:nvSpPr>
        <p:spPr>
          <a:xfrm>
            <a:off x="3891100" y="3091229"/>
            <a:ext cx="7770900" cy="25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Brand Center access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igital agency of record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New in the D.C. area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Mentoring program for all MarComms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br>
              <a:rPr b="1" lang="en-US" sz="2800">
                <a:latin typeface="Arial"/>
                <a:ea typeface="Arial"/>
                <a:cs typeface="Arial"/>
                <a:sym typeface="Arial"/>
              </a:rPr>
            </a:br>
            <a:endParaRPr b="1" sz="2800">
              <a:solidFill>
                <a:srgbClr val="871F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1009" y="2898024"/>
            <a:ext cx="380184" cy="38018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1"/>
          <p:cNvSpPr txBox="1"/>
          <p:nvPr/>
        </p:nvSpPr>
        <p:spPr>
          <a:xfrm>
            <a:off x="3392399" y="1761496"/>
            <a:ext cx="677108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New for FY26</a:t>
            </a:r>
            <a:endParaRPr/>
          </a:p>
        </p:txBody>
      </p:sp>
      <p:sp>
        <p:nvSpPr>
          <p:cNvPr id="278" name="Google Shape;278;p11"/>
          <p:cNvSpPr txBox="1"/>
          <p:nvPr/>
        </p:nvSpPr>
        <p:spPr>
          <a:xfrm>
            <a:off x="286111" y="366044"/>
            <a:ext cx="6829797" cy="665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1F41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MARKETING AND COMMUNICATIONS</a:t>
            </a:r>
            <a:endParaRPr b="1" sz="1600">
              <a:solidFill>
                <a:srgbClr val="871F4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2"/>
          <p:cNvSpPr/>
          <p:nvPr/>
        </p:nvSpPr>
        <p:spPr>
          <a:xfrm>
            <a:off x="147286" y="5977353"/>
            <a:ext cx="2368848" cy="75484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82364">
            <a:off x="6551777" y="928813"/>
            <a:ext cx="11410421" cy="6418362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2"/>
          <p:cNvSpPr txBox="1"/>
          <p:nvPr>
            <p:ph type="ctrTitle"/>
          </p:nvPr>
        </p:nvSpPr>
        <p:spPr>
          <a:xfrm>
            <a:off x="1453716" y="2990629"/>
            <a:ext cx="9144000" cy="12645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87B"/>
              </a:buClr>
              <a:buSzPct val="100000"/>
              <a:buFont typeface="Arial"/>
              <a:buNone/>
            </a:pPr>
            <a:r>
              <a:rPr b="1" lang="en-US" sz="8000">
                <a:solidFill>
                  <a:srgbClr val="75787B"/>
                </a:solidFill>
                <a:latin typeface="Arial"/>
                <a:ea typeface="Arial"/>
                <a:cs typeface="Arial"/>
                <a:sym typeface="Arial"/>
              </a:rPr>
              <a:t>VENDOR FAIR </a:t>
            </a:r>
            <a:br>
              <a:rPr b="1" lang="en-US" sz="7200">
                <a:solidFill>
                  <a:srgbClr val="75787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is now open!</a:t>
            </a:r>
            <a:endParaRPr b="1" sz="4400">
              <a:solidFill>
                <a:srgbClr val="75787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/>
          <p:nvPr>
            <p:ph idx="1" type="subTitle"/>
          </p:nvPr>
        </p:nvSpPr>
        <p:spPr>
          <a:xfrm>
            <a:off x="3891101" y="3091224"/>
            <a:ext cx="4478053" cy="49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Tom Wamsley</a:t>
            </a:r>
            <a:br>
              <a:rPr b="1" lang="en-US" sz="2800">
                <a:latin typeface="Arial"/>
                <a:ea typeface="Arial"/>
                <a:cs typeface="Arial"/>
                <a:sym typeface="Arial"/>
              </a:rPr>
            </a:br>
            <a:endParaRPr b="1" sz="2800">
              <a:solidFill>
                <a:srgbClr val="871F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1009" y="2898024"/>
            <a:ext cx="380184" cy="38018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"/>
          <p:cNvSpPr txBox="1"/>
          <p:nvPr/>
        </p:nvSpPr>
        <p:spPr>
          <a:xfrm>
            <a:off x="3873820" y="3814007"/>
            <a:ext cx="5572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Senior Vice President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Advancement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Virginia Tech</a:t>
            </a:r>
            <a:endParaRPr/>
          </a:p>
        </p:txBody>
      </p:sp>
      <p:sp>
        <p:nvSpPr>
          <p:cNvPr id="87" name="Google Shape;87;p2"/>
          <p:cNvSpPr txBox="1"/>
          <p:nvPr/>
        </p:nvSpPr>
        <p:spPr>
          <a:xfrm>
            <a:off x="3392399" y="1761496"/>
            <a:ext cx="6771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F7F7F"/>
                </a:solidFill>
              </a:rPr>
              <a:t>Welcome!</a:t>
            </a:r>
            <a:endParaRPr/>
          </a:p>
        </p:txBody>
      </p:sp>
      <p:sp>
        <p:nvSpPr>
          <p:cNvPr id="88" name="Google Shape;88;p2"/>
          <p:cNvSpPr txBox="1"/>
          <p:nvPr/>
        </p:nvSpPr>
        <p:spPr>
          <a:xfrm>
            <a:off x="286111" y="366044"/>
            <a:ext cx="6829797" cy="665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1F41"/>
              </a:buClr>
              <a:buSzPts val="2000"/>
              <a:buFont typeface="Arial"/>
              <a:buNone/>
            </a:pPr>
            <a:r>
              <a:rPr b="1" lang="en-US" sz="2000" u="none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MARKETING AND COMMUNICATIONS</a:t>
            </a:r>
            <a:endParaRPr b="1" sz="1600" u="none">
              <a:solidFill>
                <a:srgbClr val="871F4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7ba1020aca_0_0"/>
          <p:cNvSpPr txBox="1"/>
          <p:nvPr>
            <p:ph idx="1" type="subTitle"/>
          </p:nvPr>
        </p:nvSpPr>
        <p:spPr>
          <a:xfrm>
            <a:off x="3891101" y="3091224"/>
            <a:ext cx="4478100" cy="4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Jadrian Wooten, PhD</a:t>
            </a:r>
            <a:br>
              <a:rPr b="1" lang="en-US" sz="2800">
                <a:latin typeface="Arial"/>
                <a:ea typeface="Arial"/>
                <a:cs typeface="Arial"/>
                <a:sym typeface="Arial"/>
              </a:rPr>
            </a:br>
            <a:endParaRPr b="1" sz="2800">
              <a:solidFill>
                <a:srgbClr val="871F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g37ba1020ac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1009" y="2898024"/>
            <a:ext cx="380186" cy="38018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37ba1020aca_0_0"/>
          <p:cNvSpPr txBox="1"/>
          <p:nvPr/>
        </p:nvSpPr>
        <p:spPr>
          <a:xfrm>
            <a:off x="3873820" y="3814007"/>
            <a:ext cx="5572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Collegiate Associate Professor of Economics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Director of Undergraduate Studies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College of Science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Virginia Tech</a:t>
            </a:r>
            <a:endParaRPr/>
          </a:p>
        </p:txBody>
      </p:sp>
      <p:sp>
        <p:nvSpPr>
          <p:cNvPr id="96" name="Google Shape;96;g37ba1020aca_0_0"/>
          <p:cNvSpPr txBox="1"/>
          <p:nvPr/>
        </p:nvSpPr>
        <p:spPr>
          <a:xfrm>
            <a:off x="3392399" y="1761496"/>
            <a:ext cx="6771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Special Guest Speaker</a:t>
            </a:r>
            <a:endParaRPr/>
          </a:p>
        </p:txBody>
      </p:sp>
      <p:sp>
        <p:nvSpPr>
          <p:cNvPr id="97" name="Google Shape;97;g37ba1020aca_0_0"/>
          <p:cNvSpPr txBox="1"/>
          <p:nvPr/>
        </p:nvSpPr>
        <p:spPr>
          <a:xfrm>
            <a:off x="286111" y="366044"/>
            <a:ext cx="68298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1F41"/>
              </a:buClr>
              <a:buSzPts val="2000"/>
              <a:buFont typeface="Arial"/>
              <a:buNone/>
            </a:pPr>
            <a:r>
              <a:rPr b="1" lang="en-US" sz="2000" u="none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MARKETING AND COMMUNICATIONS</a:t>
            </a:r>
            <a:endParaRPr b="1" sz="1600" u="none">
              <a:solidFill>
                <a:srgbClr val="871F4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>
            <p:ph idx="1" type="subTitle"/>
          </p:nvPr>
        </p:nvSpPr>
        <p:spPr>
          <a:xfrm>
            <a:off x="3891101" y="3091224"/>
            <a:ext cx="6062196" cy="49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Marketing and Communications Executive Team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College and Unit MarComm Leads</a:t>
            </a:r>
            <a:endParaRPr/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1009" y="2898024"/>
            <a:ext cx="380184" cy="38018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/>
          <p:nvPr/>
        </p:nvSpPr>
        <p:spPr>
          <a:xfrm>
            <a:off x="3392399" y="1761496"/>
            <a:ext cx="677108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Council</a:t>
            </a:r>
            <a:endParaRPr/>
          </a:p>
        </p:txBody>
      </p:sp>
      <p:sp>
        <p:nvSpPr>
          <p:cNvPr id="105" name="Google Shape;105;p3"/>
          <p:cNvSpPr txBox="1"/>
          <p:nvPr/>
        </p:nvSpPr>
        <p:spPr>
          <a:xfrm>
            <a:off x="286111" y="366044"/>
            <a:ext cx="6829797" cy="665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1F41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MARKETING AND COMMUNICATIONS</a:t>
            </a:r>
            <a:endParaRPr b="1" sz="1600">
              <a:solidFill>
                <a:srgbClr val="871F4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/>
        </p:nvSpPr>
        <p:spPr>
          <a:xfrm>
            <a:off x="286111" y="366044"/>
            <a:ext cx="6829797" cy="665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1F41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MARKETING AND COMMUNICATIONS COUNCIL </a:t>
            </a:r>
            <a:endParaRPr b="1" sz="1600">
              <a:solidFill>
                <a:srgbClr val="871F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286111" y="824359"/>
            <a:ext cx="435519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</a:rPr>
              <a:t>EXECUTIVE</a:t>
            </a:r>
            <a:r>
              <a:rPr lang="en-US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TEAM</a:t>
            </a:r>
            <a:endParaRPr/>
          </a:p>
        </p:txBody>
      </p:sp>
      <p:grpSp>
        <p:nvGrpSpPr>
          <p:cNvPr id="112" name="Google Shape;112;p4"/>
          <p:cNvGrpSpPr/>
          <p:nvPr/>
        </p:nvGrpSpPr>
        <p:grpSpPr>
          <a:xfrm>
            <a:off x="3341925" y="1773936"/>
            <a:ext cx="2005587" cy="1655064"/>
            <a:chOff x="5867032" y="1107281"/>
            <a:chExt cx="2005587" cy="1655064"/>
          </a:xfrm>
        </p:grpSpPr>
        <p:sp>
          <p:nvSpPr>
            <p:cNvPr id="113" name="Google Shape;113;p4"/>
            <p:cNvSpPr/>
            <p:nvPr/>
          </p:nvSpPr>
          <p:spPr>
            <a:xfrm>
              <a:off x="5867032" y="1107281"/>
              <a:ext cx="1655064" cy="1655064"/>
            </a:xfrm>
            <a:prstGeom prst="teardrop">
              <a:avLst>
                <a:gd fmla="val 100000" name="adj"/>
              </a:avLst>
            </a:prstGeom>
            <a:solidFill>
              <a:srgbClr val="871F4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4"/>
            <p:cNvSpPr txBox="1"/>
            <p:nvPr/>
          </p:nvSpPr>
          <p:spPr>
            <a:xfrm>
              <a:off x="6217555" y="1623464"/>
              <a:ext cx="16550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Zeke Barlow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Colleges </a:t>
              </a:r>
              <a:b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and Units</a:t>
              </a:r>
              <a:endParaRPr/>
            </a:p>
          </p:txBody>
        </p:sp>
      </p:grpSp>
      <p:grpSp>
        <p:nvGrpSpPr>
          <p:cNvPr id="115" name="Google Shape;115;p4"/>
          <p:cNvGrpSpPr/>
          <p:nvPr/>
        </p:nvGrpSpPr>
        <p:grpSpPr>
          <a:xfrm>
            <a:off x="5158355" y="1747509"/>
            <a:ext cx="1655064" cy="1655064"/>
            <a:chOff x="7495453" y="276283"/>
            <a:chExt cx="1655064" cy="1655064"/>
          </a:xfrm>
        </p:grpSpPr>
        <p:sp>
          <p:nvSpPr>
            <p:cNvPr id="116" name="Google Shape;116;p4"/>
            <p:cNvSpPr/>
            <p:nvPr/>
          </p:nvSpPr>
          <p:spPr>
            <a:xfrm>
              <a:off x="7495453" y="276283"/>
              <a:ext cx="1655064" cy="1655064"/>
            </a:xfrm>
            <a:prstGeom prst="teardrop">
              <a:avLst>
                <a:gd fmla="val 100000" name="adj"/>
              </a:avLst>
            </a:prstGeom>
            <a:solidFill>
              <a:srgbClr val="871F4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4"/>
            <p:cNvSpPr txBox="1"/>
            <p:nvPr/>
          </p:nvSpPr>
          <p:spPr>
            <a:xfrm>
              <a:off x="7603960" y="702729"/>
              <a:ext cx="152187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Heather Ducote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Marketing and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Brand Management</a:t>
              </a:r>
              <a:endParaRPr/>
            </a:p>
          </p:txBody>
        </p:sp>
      </p:grpSp>
      <p:grpSp>
        <p:nvGrpSpPr>
          <p:cNvPr id="118" name="Google Shape;118;p4"/>
          <p:cNvGrpSpPr/>
          <p:nvPr/>
        </p:nvGrpSpPr>
        <p:grpSpPr>
          <a:xfrm>
            <a:off x="6968677" y="1747509"/>
            <a:ext cx="1835767" cy="1655064"/>
            <a:chOff x="6513208" y="3010481"/>
            <a:chExt cx="1835767" cy="1655064"/>
          </a:xfrm>
        </p:grpSpPr>
        <p:sp>
          <p:nvSpPr>
            <p:cNvPr id="119" name="Google Shape;119;p4"/>
            <p:cNvSpPr/>
            <p:nvPr/>
          </p:nvSpPr>
          <p:spPr>
            <a:xfrm>
              <a:off x="6513208" y="3010481"/>
              <a:ext cx="1655064" cy="1655064"/>
            </a:xfrm>
            <a:prstGeom prst="teardrop">
              <a:avLst>
                <a:gd fmla="val 100000" name="adj"/>
              </a:avLst>
            </a:prstGeom>
            <a:solidFill>
              <a:srgbClr val="871F4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4"/>
            <p:cNvSpPr txBox="1"/>
            <p:nvPr/>
          </p:nvSpPr>
          <p:spPr>
            <a:xfrm>
              <a:off x="6770000" y="3537898"/>
              <a:ext cx="157897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Roger Duvall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WVTF and </a:t>
              </a:r>
              <a:b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Radio IQ</a:t>
              </a:r>
              <a:endParaRPr/>
            </a:p>
          </p:txBody>
        </p:sp>
      </p:grpSp>
      <p:grpSp>
        <p:nvGrpSpPr>
          <p:cNvPr id="121" name="Google Shape;121;p4"/>
          <p:cNvGrpSpPr/>
          <p:nvPr/>
        </p:nvGrpSpPr>
        <p:grpSpPr>
          <a:xfrm>
            <a:off x="8773305" y="1693419"/>
            <a:ext cx="1713592" cy="1655064"/>
            <a:chOff x="8141629" y="2179483"/>
            <a:chExt cx="1713592" cy="1655064"/>
          </a:xfrm>
        </p:grpSpPr>
        <p:sp>
          <p:nvSpPr>
            <p:cNvPr id="122" name="Google Shape;122;p4"/>
            <p:cNvSpPr/>
            <p:nvPr/>
          </p:nvSpPr>
          <p:spPr>
            <a:xfrm>
              <a:off x="8141629" y="2179483"/>
              <a:ext cx="1655064" cy="1655064"/>
            </a:xfrm>
            <a:prstGeom prst="teardrop">
              <a:avLst>
                <a:gd fmla="val 100000" name="adj"/>
              </a:avLst>
            </a:prstGeom>
            <a:solidFill>
              <a:srgbClr val="871F4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4"/>
            <p:cNvSpPr txBox="1"/>
            <p:nvPr/>
          </p:nvSpPr>
          <p:spPr>
            <a:xfrm>
              <a:off x="8295553" y="2647268"/>
              <a:ext cx="155966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Annie McCallum </a:t>
              </a: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Advancement Communications</a:t>
              </a:r>
              <a:endParaRPr/>
            </a:p>
          </p:txBody>
        </p:sp>
      </p:grpSp>
      <p:grpSp>
        <p:nvGrpSpPr>
          <p:cNvPr id="124" name="Google Shape;124;p4"/>
          <p:cNvGrpSpPr/>
          <p:nvPr/>
        </p:nvGrpSpPr>
        <p:grpSpPr>
          <a:xfrm>
            <a:off x="1510161" y="3744617"/>
            <a:ext cx="1663795" cy="1655064"/>
            <a:chOff x="8385653" y="4342889"/>
            <a:chExt cx="1663795" cy="1655064"/>
          </a:xfrm>
        </p:grpSpPr>
        <p:sp>
          <p:nvSpPr>
            <p:cNvPr id="125" name="Google Shape;125;p4"/>
            <p:cNvSpPr/>
            <p:nvPr/>
          </p:nvSpPr>
          <p:spPr>
            <a:xfrm>
              <a:off x="8385653" y="4342889"/>
              <a:ext cx="1655064" cy="1655064"/>
            </a:xfrm>
            <a:prstGeom prst="teardrop">
              <a:avLst>
                <a:gd fmla="val 100000" name="adj"/>
              </a:avLst>
            </a:prstGeom>
            <a:solidFill>
              <a:srgbClr val="871F4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 txBox="1"/>
            <p:nvPr/>
          </p:nvSpPr>
          <p:spPr>
            <a:xfrm>
              <a:off x="8603034" y="4889957"/>
              <a:ext cx="14464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Heather Miano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Chief of Staff</a:t>
              </a:r>
              <a:endParaRPr/>
            </a:p>
          </p:txBody>
        </p:sp>
      </p:grpSp>
      <p:grpSp>
        <p:nvGrpSpPr>
          <p:cNvPr id="127" name="Google Shape;127;p4"/>
          <p:cNvGrpSpPr/>
          <p:nvPr/>
        </p:nvGrpSpPr>
        <p:grpSpPr>
          <a:xfrm>
            <a:off x="8802029" y="3632554"/>
            <a:ext cx="1655064" cy="1655064"/>
            <a:chOff x="5310590" y="5045250"/>
            <a:chExt cx="1655064" cy="1655064"/>
          </a:xfrm>
        </p:grpSpPr>
        <p:sp>
          <p:nvSpPr>
            <p:cNvPr id="128" name="Google Shape;128;p4"/>
            <p:cNvSpPr/>
            <p:nvPr/>
          </p:nvSpPr>
          <p:spPr>
            <a:xfrm>
              <a:off x="5310590" y="5045250"/>
              <a:ext cx="1655064" cy="1655064"/>
            </a:xfrm>
            <a:prstGeom prst="teardrop">
              <a:avLst>
                <a:gd fmla="val 100000" name="adj"/>
              </a:avLst>
            </a:prstGeom>
            <a:solidFill>
              <a:srgbClr val="871F4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 txBox="1"/>
            <p:nvPr/>
          </p:nvSpPr>
          <p:spPr>
            <a:xfrm>
              <a:off x="5646470" y="5599248"/>
              <a:ext cx="107668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Jesse Tuel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Colleges </a:t>
              </a:r>
              <a:b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and Units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" name="Google Shape;130;p4"/>
          <p:cNvGrpSpPr/>
          <p:nvPr/>
        </p:nvGrpSpPr>
        <p:grpSpPr>
          <a:xfrm>
            <a:off x="6932259" y="3632551"/>
            <a:ext cx="1843320" cy="1655100"/>
            <a:chOff x="-672018" y="3208455"/>
            <a:chExt cx="1843320" cy="1655100"/>
          </a:xfrm>
        </p:grpSpPr>
        <p:sp>
          <p:nvSpPr>
            <p:cNvPr id="131" name="Google Shape;131;p4"/>
            <p:cNvSpPr/>
            <p:nvPr/>
          </p:nvSpPr>
          <p:spPr>
            <a:xfrm>
              <a:off x="-672018" y="3208455"/>
              <a:ext cx="1655100" cy="1655100"/>
            </a:xfrm>
            <a:prstGeom prst="teardrop">
              <a:avLst>
                <a:gd fmla="val 100000" name="adj"/>
              </a:avLst>
            </a:prstGeom>
            <a:solidFill>
              <a:srgbClr val="871F4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 txBox="1"/>
            <p:nvPr/>
          </p:nvSpPr>
          <p:spPr>
            <a:xfrm>
              <a:off x="-483198" y="3797360"/>
              <a:ext cx="1654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Michael Stowe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News and Information</a:t>
              </a: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5158344" y="3672151"/>
            <a:ext cx="1773905" cy="1655064"/>
            <a:chOff x="10258098" y="4342890"/>
            <a:chExt cx="1773905" cy="1655064"/>
          </a:xfrm>
        </p:grpSpPr>
        <p:sp>
          <p:nvSpPr>
            <p:cNvPr id="134" name="Google Shape;134;p4"/>
            <p:cNvSpPr/>
            <p:nvPr/>
          </p:nvSpPr>
          <p:spPr>
            <a:xfrm>
              <a:off x="10258098" y="4342890"/>
              <a:ext cx="1655064" cy="1655064"/>
            </a:xfrm>
            <a:prstGeom prst="teardrop">
              <a:avLst>
                <a:gd fmla="val 100000" name="adj"/>
              </a:avLst>
            </a:prstGeom>
            <a:solidFill>
              <a:srgbClr val="871F4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 txBox="1"/>
            <p:nvPr/>
          </p:nvSpPr>
          <p:spPr>
            <a:xfrm>
              <a:off x="10454003" y="4841828"/>
              <a:ext cx="15780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Brad Soucy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Innovation and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Partnerships</a:t>
              </a:r>
              <a:endParaRPr/>
            </a:p>
          </p:txBody>
        </p:sp>
      </p:grpSp>
      <p:grpSp>
        <p:nvGrpSpPr>
          <p:cNvPr id="136" name="Google Shape;136;p4"/>
          <p:cNvGrpSpPr/>
          <p:nvPr/>
        </p:nvGrpSpPr>
        <p:grpSpPr>
          <a:xfrm>
            <a:off x="3333056" y="3717177"/>
            <a:ext cx="1973737" cy="1655064"/>
            <a:chOff x="959615" y="2687825"/>
            <a:chExt cx="1973737" cy="1655064"/>
          </a:xfrm>
        </p:grpSpPr>
        <p:sp>
          <p:nvSpPr>
            <p:cNvPr id="137" name="Google Shape;137;p4"/>
            <p:cNvSpPr/>
            <p:nvPr/>
          </p:nvSpPr>
          <p:spPr>
            <a:xfrm>
              <a:off x="959615" y="2687825"/>
              <a:ext cx="1655064" cy="1655064"/>
            </a:xfrm>
            <a:prstGeom prst="teardrop">
              <a:avLst>
                <a:gd fmla="val 100000" name="adj"/>
              </a:avLst>
            </a:prstGeom>
            <a:solidFill>
              <a:srgbClr val="871F4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 txBox="1"/>
            <p:nvPr/>
          </p:nvSpPr>
          <p:spPr>
            <a:xfrm>
              <a:off x="1154082" y="3239499"/>
              <a:ext cx="177927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Mark Owczarski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Interim VP / AVP</a:t>
              </a:r>
              <a:b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University Spokesperson</a:t>
              </a:r>
              <a:endParaRPr/>
            </a:p>
          </p:txBody>
        </p:sp>
      </p:grpSp>
      <p:grpSp>
        <p:nvGrpSpPr>
          <p:cNvPr id="139" name="Google Shape;139;p4"/>
          <p:cNvGrpSpPr/>
          <p:nvPr/>
        </p:nvGrpSpPr>
        <p:grpSpPr>
          <a:xfrm>
            <a:off x="1525495" y="1733275"/>
            <a:ext cx="1655064" cy="1655064"/>
            <a:chOff x="1212594" y="1486219"/>
            <a:chExt cx="1655064" cy="1655064"/>
          </a:xfrm>
        </p:grpSpPr>
        <p:sp>
          <p:nvSpPr>
            <p:cNvPr id="140" name="Google Shape;140;p4"/>
            <p:cNvSpPr/>
            <p:nvPr/>
          </p:nvSpPr>
          <p:spPr>
            <a:xfrm>
              <a:off x="1212594" y="1486219"/>
              <a:ext cx="1655064" cy="1655064"/>
            </a:xfrm>
            <a:prstGeom prst="teardrop">
              <a:avLst>
                <a:gd fmla="val 100000" name="adj"/>
              </a:avLst>
            </a:prstGeom>
            <a:solidFill>
              <a:srgbClr val="871F4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 txBox="1"/>
            <p:nvPr/>
          </p:nvSpPr>
          <p:spPr>
            <a:xfrm>
              <a:off x="1421012" y="2036838"/>
              <a:ext cx="14187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Shannon Andrea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DC Area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 txBox="1"/>
          <p:nvPr/>
        </p:nvSpPr>
        <p:spPr>
          <a:xfrm>
            <a:off x="286111" y="366044"/>
            <a:ext cx="6829797" cy="665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1F41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MARKETING AND COMMUNICATIONS COUNCIL </a:t>
            </a:r>
            <a:endParaRPr b="1" sz="1600">
              <a:solidFill>
                <a:srgbClr val="871F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286096" y="824350"/>
            <a:ext cx="608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</a:rPr>
              <a:t>COLLEGE AND UNIT LEADERSHIP </a:t>
            </a:r>
            <a:endParaRPr/>
          </a:p>
        </p:txBody>
      </p:sp>
      <p:grpSp>
        <p:nvGrpSpPr>
          <p:cNvPr id="148" name="Google Shape;148;p5"/>
          <p:cNvGrpSpPr/>
          <p:nvPr/>
        </p:nvGrpSpPr>
        <p:grpSpPr>
          <a:xfrm>
            <a:off x="1969953" y="1569050"/>
            <a:ext cx="9459161" cy="3906005"/>
            <a:chOff x="1969953" y="1569050"/>
            <a:chExt cx="9459161" cy="3906005"/>
          </a:xfrm>
        </p:grpSpPr>
        <p:sp>
          <p:nvSpPr>
            <p:cNvPr id="149" name="Google Shape;149;p5"/>
            <p:cNvSpPr/>
            <p:nvPr/>
          </p:nvSpPr>
          <p:spPr>
            <a:xfrm>
              <a:off x="4722818" y="2986530"/>
              <a:ext cx="1062000" cy="1062000"/>
            </a:xfrm>
            <a:prstGeom prst="teardrop">
              <a:avLst>
                <a:gd fmla="val 100000" name="adj"/>
              </a:avLst>
            </a:prstGeom>
            <a:solidFill>
              <a:srgbClr val="C646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5"/>
            <p:cNvSpPr txBox="1"/>
            <p:nvPr/>
          </p:nvSpPr>
          <p:spPr>
            <a:xfrm>
              <a:off x="4843086" y="3082714"/>
              <a:ext cx="1062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Marc Kaplan </a:t>
              </a: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Business</a:t>
              </a: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7445065" y="4409182"/>
              <a:ext cx="1062000" cy="1062000"/>
            </a:xfrm>
            <a:prstGeom prst="teardrop">
              <a:avLst>
                <a:gd fmla="val 100000" name="adj"/>
              </a:avLst>
            </a:prstGeom>
            <a:solidFill>
              <a:srgbClr val="C646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5"/>
            <p:cNvSpPr txBox="1"/>
            <p:nvPr/>
          </p:nvSpPr>
          <p:spPr>
            <a:xfrm>
              <a:off x="7581269" y="4504230"/>
              <a:ext cx="9765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Kris Timney </a:t>
              </a: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Architecture, Arts, and Design</a:t>
              </a: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8934174" y="2982177"/>
              <a:ext cx="1062000" cy="1062000"/>
            </a:xfrm>
            <a:prstGeom prst="teardrop">
              <a:avLst>
                <a:gd fmla="val 100000" name="adj"/>
              </a:avLst>
            </a:prstGeom>
            <a:solidFill>
              <a:srgbClr val="C646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5"/>
            <p:cNvSpPr txBox="1"/>
            <p:nvPr/>
          </p:nvSpPr>
          <p:spPr>
            <a:xfrm>
              <a:off x="9031816" y="3146592"/>
              <a:ext cx="1013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Josh Meyer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Medicine</a:t>
              </a: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6132802" y="2983072"/>
              <a:ext cx="1062000" cy="1062000"/>
            </a:xfrm>
            <a:prstGeom prst="teardrop">
              <a:avLst>
                <a:gd fmla="val 100000" name="adj"/>
              </a:avLst>
            </a:prstGeom>
            <a:solidFill>
              <a:srgbClr val="C646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5"/>
            <p:cNvSpPr txBox="1"/>
            <p:nvPr/>
          </p:nvSpPr>
          <p:spPr>
            <a:xfrm>
              <a:off x="6240658" y="3059397"/>
              <a:ext cx="10008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Andy Mann </a:t>
              </a: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Veterinary </a:t>
              </a:r>
              <a:r>
                <a:rPr lang="en-US" sz="1000">
                  <a:solidFill>
                    <a:schemeClr val="lt1"/>
                  </a:solidFill>
                </a:rPr>
                <a:t>Medicine</a:t>
              </a: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8812215" y="4411725"/>
              <a:ext cx="1062000" cy="1062000"/>
            </a:xfrm>
            <a:prstGeom prst="teardrop">
              <a:avLst>
                <a:gd fmla="val 100000" name="adj"/>
              </a:avLst>
            </a:prstGeom>
            <a:solidFill>
              <a:srgbClr val="C646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5"/>
            <p:cNvSpPr txBox="1"/>
            <p:nvPr/>
          </p:nvSpPr>
          <p:spPr>
            <a:xfrm>
              <a:off x="8969075" y="4593318"/>
              <a:ext cx="928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Lon Wagner </a:t>
              </a: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Science</a:t>
              </a: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7452984" y="1582302"/>
              <a:ext cx="1061936" cy="1061936"/>
            </a:xfrm>
            <a:prstGeom prst="teardrop">
              <a:avLst>
                <a:gd fmla="val 100000" name="adj"/>
              </a:avLst>
            </a:prstGeom>
            <a:solidFill>
              <a:srgbClr val="C646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5"/>
            <p:cNvSpPr txBox="1"/>
            <p:nvPr/>
          </p:nvSpPr>
          <p:spPr>
            <a:xfrm>
              <a:off x="7522249" y="1647894"/>
              <a:ext cx="1061493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Max Esterhuizen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Natural Resources and Environment</a:t>
              </a: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1970426" y="1569050"/>
              <a:ext cx="1061936" cy="1061936"/>
            </a:xfrm>
            <a:prstGeom prst="teardrop">
              <a:avLst>
                <a:gd fmla="val 100000" name="adj"/>
              </a:avLst>
            </a:prstGeom>
            <a:solidFill>
              <a:srgbClr val="C646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5"/>
            <p:cNvSpPr txBox="1"/>
            <p:nvPr/>
          </p:nvSpPr>
          <p:spPr>
            <a:xfrm>
              <a:off x="2096124" y="1617063"/>
              <a:ext cx="1012510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Jenny Boone </a:t>
              </a: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Liberal Arts and Human Sciences</a:t>
              </a: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4679631" y="4407638"/>
              <a:ext cx="1062000" cy="1062000"/>
            </a:xfrm>
            <a:prstGeom prst="teardrop">
              <a:avLst>
                <a:gd fmla="val 100000" name="adj"/>
              </a:avLst>
            </a:prstGeom>
            <a:solidFill>
              <a:srgbClr val="C646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5"/>
            <p:cNvSpPr txBox="1"/>
            <p:nvPr/>
          </p:nvSpPr>
          <p:spPr>
            <a:xfrm>
              <a:off x="4774681" y="4561781"/>
              <a:ext cx="1141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Chelsea Seeber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Engineering</a:t>
              </a: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6060468" y="4396450"/>
              <a:ext cx="1062000" cy="1062000"/>
            </a:xfrm>
            <a:prstGeom prst="teardrop">
              <a:avLst>
                <a:gd fmla="val 100000" name="adj"/>
              </a:avLst>
            </a:prstGeom>
            <a:solidFill>
              <a:srgbClr val="C646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5"/>
            <p:cNvSpPr txBox="1"/>
            <p:nvPr/>
          </p:nvSpPr>
          <p:spPr>
            <a:xfrm>
              <a:off x="6206022" y="4488083"/>
              <a:ext cx="9102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Tom Soladay </a:t>
              </a: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Agriculture and Life Sciences</a:t>
              </a: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3343925" y="1569541"/>
              <a:ext cx="1061936" cy="1061936"/>
            </a:xfrm>
            <a:prstGeom prst="teardrop">
              <a:avLst>
                <a:gd fmla="val 100000" name="adj"/>
              </a:avLst>
            </a:prstGeom>
            <a:solidFill>
              <a:srgbClr val="C646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5"/>
            <p:cNvSpPr txBox="1"/>
            <p:nvPr/>
          </p:nvSpPr>
          <p:spPr>
            <a:xfrm>
              <a:off x="3434108" y="1780904"/>
              <a:ext cx="1012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Ann Brown </a:t>
              </a: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University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Libraries</a:t>
              </a: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4723031" y="1569052"/>
              <a:ext cx="1061936" cy="1061936"/>
            </a:xfrm>
            <a:prstGeom prst="teardrop">
              <a:avLst>
                <a:gd fmla="val 100000" name="adj"/>
              </a:avLst>
            </a:prstGeom>
            <a:solidFill>
              <a:srgbClr val="C646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"/>
            <p:cNvSpPr txBox="1"/>
            <p:nvPr/>
          </p:nvSpPr>
          <p:spPr>
            <a:xfrm>
              <a:off x="4765932" y="1716107"/>
              <a:ext cx="11622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Greg Carter </a:t>
              </a: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Enrollment Management</a:t>
              </a: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8827362" y="1574081"/>
              <a:ext cx="1061936" cy="1061936"/>
            </a:xfrm>
            <a:prstGeom prst="teardrop">
              <a:avLst>
                <a:gd fmla="val 100000" name="adj"/>
              </a:avLst>
            </a:prstGeom>
            <a:solidFill>
              <a:srgbClr val="C646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5"/>
            <p:cNvSpPr txBox="1"/>
            <p:nvPr/>
          </p:nvSpPr>
          <p:spPr>
            <a:xfrm>
              <a:off x="8886922" y="1782089"/>
              <a:ext cx="10620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Katie Gehrt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Center for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the Arts</a:t>
              </a: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0224096" y="1570623"/>
              <a:ext cx="1061936" cy="1061936"/>
            </a:xfrm>
            <a:prstGeom prst="teardrop">
              <a:avLst>
                <a:gd fmla="val 100000" name="adj"/>
              </a:avLst>
            </a:prstGeom>
            <a:solidFill>
              <a:srgbClr val="C646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5"/>
            <p:cNvSpPr txBox="1"/>
            <p:nvPr/>
          </p:nvSpPr>
          <p:spPr>
            <a:xfrm>
              <a:off x="10344692" y="1729455"/>
              <a:ext cx="1000727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Cathy Grimes </a:t>
              </a: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Graduate School</a:t>
              </a: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977750" y="2972987"/>
              <a:ext cx="1062000" cy="1062000"/>
            </a:xfrm>
            <a:prstGeom prst="teardrop">
              <a:avLst>
                <a:gd fmla="val 100000" name="adj"/>
              </a:avLst>
            </a:prstGeom>
            <a:solidFill>
              <a:srgbClr val="C646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5"/>
            <p:cNvSpPr txBox="1"/>
            <p:nvPr/>
          </p:nvSpPr>
          <p:spPr>
            <a:xfrm>
              <a:off x="2098346" y="3131819"/>
              <a:ext cx="10008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Dave Guerin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Office of the Provost </a:t>
              </a: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3366729" y="2970092"/>
              <a:ext cx="1062000" cy="1062000"/>
            </a:xfrm>
            <a:prstGeom prst="teardrop">
              <a:avLst>
                <a:gd fmla="val 100000" name="adj"/>
              </a:avLst>
            </a:prstGeom>
            <a:solidFill>
              <a:srgbClr val="C646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5"/>
            <p:cNvSpPr txBox="1"/>
            <p:nvPr/>
          </p:nvSpPr>
          <p:spPr>
            <a:xfrm>
              <a:off x="3455281" y="3081499"/>
              <a:ext cx="10131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Lindsey Haugh </a:t>
              </a: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Research and Innovation</a:t>
              </a: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7536082" y="2956921"/>
              <a:ext cx="1062000" cy="1062000"/>
            </a:xfrm>
            <a:prstGeom prst="teardrop">
              <a:avLst>
                <a:gd fmla="val 100000" name="adj"/>
              </a:avLst>
            </a:prstGeom>
            <a:solidFill>
              <a:srgbClr val="C646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5"/>
            <p:cNvSpPr txBox="1"/>
            <p:nvPr/>
          </p:nvSpPr>
          <p:spPr>
            <a:xfrm>
              <a:off x="7646715" y="3029085"/>
              <a:ext cx="11415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Rich Mathieson </a:t>
              </a: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Outreach and International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Affairs</a:t>
              </a: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1969953" y="4413055"/>
              <a:ext cx="1062000" cy="1062000"/>
            </a:xfrm>
            <a:prstGeom prst="teardrop">
              <a:avLst>
                <a:gd fmla="val 100000" name="adj"/>
              </a:avLst>
            </a:prstGeom>
            <a:solidFill>
              <a:srgbClr val="C646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5"/>
            <p:cNvSpPr txBox="1"/>
            <p:nvPr/>
          </p:nvSpPr>
          <p:spPr>
            <a:xfrm>
              <a:off x="2058530" y="4498378"/>
              <a:ext cx="1092600" cy="8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John Pastor </a:t>
              </a: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Health Sciences and Technology /     FBRI at VTC</a:t>
              </a: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6095100" y="1575244"/>
              <a:ext cx="1061936" cy="1061936"/>
            </a:xfrm>
            <a:prstGeom prst="teardrop">
              <a:avLst>
                <a:gd fmla="val 100000" name="adj"/>
              </a:avLst>
            </a:prstGeom>
            <a:solidFill>
              <a:srgbClr val="C646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6182915" y="1733061"/>
              <a:ext cx="928060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Brian Cox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</a:rPr>
                <a:t>Athletics</a:t>
              </a: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10307718" y="2959384"/>
              <a:ext cx="1062000" cy="1062000"/>
            </a:xfrm>
            <a:prstGeom prst="teardrop">
              <a:avLst>
                <a:gd fmla="val 100000" name="adj"/>
              </a:avLst>
            </a:prstGeom>
            <a:solidFill>
              <a:srgbClr val="C646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5"/>
            <p:cNvSpPr txBox="1"/>
            <p:nvPr/>
          </p:nvSpPr>
          <p:spPr>
            <a:xfrm>
              <a:off x="10428314" y="3118216"/>
              <a:ext cx="10008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Stephanie Overton </a:t>
              </a:r>
              <a:r>
                <a:rPr lang="en-US" sz="1000">
                  <a:solidFill>
                    <a:schemeClr val="lt1"/>
                  </a:solidFill>
                </a:rPr>
                <a:t>University </a:t>
              </a: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Operations</a:t>
              </a: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3310185" y="4400660"/>
              <a:ext cx="1062000" cy="1062000"/>
            </a:xfrm>
            <a:prstGeom prst="teardrop">
              <a:avLst>
                <a:gd fmla="val 100000" name="adj"/>
              </a:avLst>
            </a:prstGeom>
            <a:solidFill>
              <a:srgbClr val="C646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5"/>
            <p:cNvSpPr txBox="1"/>
            <p:nvPr/>
          </p:nvSpPr>
          <p:spPr>
            <a:xfrm>
              <a:off x="3429384" y="4518721"/>
              <a:ext cx="9765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Ashley Roberts </a:t>
              </a: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Student Affairs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"/>
          <p:cNvSpPr txBox="1"/>
          <p:nvPr>
            <p:ph idx="1" type="subTitle"/>
          </p:nvPr>
        </p:nvSpPr>
        <p:spPr>
          <a:xfrm>
            <a:off x="3891101" y="3091224"/>
            <a:ext cx="6062196" cy="49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Current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Revised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sz="2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1009" y="2898024"/>
            <a:ext cx="380184" cy="38018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6"/>
          <p:cNvSpPr txBox="1"/>
          <p:nvPr/>
        </p:nvSpPr>
        <p:spPr>
          <a:xfrm>
            <a:off x="3392399" y="1761496"/>
            <a:ext cx="677108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Audience Segmentation</a:t>
            </a:r>
            <a:endParaRPr/>
          </a:p>
        </p:txBody>
      </p:sp>
      <p:sp>
        <p:nvSpPr>
          <p:cNvPr id="196" name="Google Shape;196;p6"/>
          <p:cNvSpPr txBox="1"/>
          <p:nvPr/>
        </p:nvSpPr>
        <p:spPr>
          <a:xfrm>
            <a:off x="286111" y="366044"/>
            <a:ext cx="6829797" cy="665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1F41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MARKETING AND COMMUNICATIONS</a:t>
            </a:r>
            <a:endParaRPr b="1" sz="1600">
              <a:solidFill>
                <a:srgbClr val="871F4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"/>
          <p:cNvSpPr txBox="1"/>
          <p:nvPr/>
        </p:nvSpPr>
        <p:spPr>
          <a:xfrm>
            <a:off x="286111" y="366044"/>
            <a:ext cx="4478053" cy="49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1F41"/>
              </a:buClr>
              <a:buSzPct val="100000"/>
              <a:buFont typeface="Arial"/>
              <a:buNone/>
            </a:pPr>
            <a:r>
              <a:rPr b="1" lang="en-US" sz="1800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AUDIENCE SEGMENTATION - CURRENT</a:t>
            </a:r>
            <a:endParaRPr/>
          </a:p>
        </p:txBody>
      </p:sp>
      <p:pic>
        <p:nvPicPr>
          <p:cNvPr id="202" name="Google Shape;202;p7"/>
          <p:cNvPicPr preferRelativeResize="0"/>
          <p:nvPr/>
        </p:nvPicPr>
        <p:blipFill rotWithShape="1">
          <a:blip r:embed="rId3">
            <a:alphaModFix/>
          </a:blip>
          <a:srcRect b="35615" l="17984" r="18398" t="27666"/>
          <a:stretch/>
        </p:blipFill>
        <p:spPr>
          <a:xfrm>
            <a:off x="775650" y="1939075"/>
            <a:ext cx="10385700" cy="249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7a85011410_2_0"/>
          <p:cNvSpPr txBox="1"/>
          <p:nvPr/>
        </p:nvSpPr>
        <p:spPr>
          <a:xfrm>
            <a:off x="286111" y="366044"/>
            <a:ext cx="4478100" cy="4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1F41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871F41"/>
                </a:solidFill>
                <a:latin typeface="Arial"/>
                <a:ea typeface="Arial"/>
                <a:cs typeface="Arial"/>
                <a:sym typeface="Arial"/>
              </a:rPr>
              <a:t>AUDIENCE SEGMENTATION - REVISED</a:t>
            </a:r>
            <a:endParaRPr/>
          </a:p>
        </p:txBody>
      </p:sp>
      <p:pic>
        <p:nvPicPr>
          <p:cNvPr id="208" name="Google Shape;208;g37a85011410_2_0" title="Audience Segmentationgraphic -New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4754"/>
            <a:ext cx="11887201" cy="3395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37a85011410_2_0" title="Screenshot 2025-09-04 at 9.49.57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0850" y="2491574"/>
            <a:ext cx="924435" cy="49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2024-08-26T14:19:51Z</dcterms:created>
  <dc:creator>Candelario, Ethan</dc:creator>
</cp:coreProperties>
</file>