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pR+k3CeZdK7CU8T12iNOFUnbH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a7900e2b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g37a7900e2bf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a7900e2b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g37a7900e2bf_0_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a7145f59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g37a7145f59a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16"/>
          <p:cNvSpPr txBox="1"/>
          <p:nvPr/>
        </p:nvSpPr>
        <p:spPr>
          <a:xfrm>
            <a:off x="7196582"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75787B"/>
              </a:buClr>
              <a:buSzPts val="1800"/>
              <a:buFont typeface="Arial"/>
              <a:buNone/>
            </a:pPr>
            <a:r>
              <a:rPr b="0" i="0" lang="en-US" sz="1800" u="none" cap="none" strike="noStrike">
                <a:solidFill>
                  <a:srgbClr val="75787B"/>
                </a:solidFill>
                <a:latin typeface="Arial"/>
                <a:ea typeface="Arial"/>
                <a:cs typeface="Arial"/>
                <a:sym typeface="Arial"/>
              </a:rPr>
              <a:t>September 4, 2025</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logo corner">
  <p:cSld name="main logo corner">
    <p:spTree>
      <p:nvGrpSpPr>
        <p:cNvPr id="21" name="Shape 21"/>
        <p:cNvGrpSpPr/>
        <p:nvPr/>
      </p:nvGrpSpPr>
      <p:grpSpPr>
        <a:xfrm>
          <a:off x="0" y="0"/>
          <a:ext cx="0" cy="0"/>
          <a:chOff x="0" y="0"/>
          <a:chExt cx="0" cy="0"/>
        </a:xfrm>
      </p:grpSpPr>
      <p:sp>
        <p:nvSpPr>
          <p:cNvPr id="22" name="Google Shape;22;p17"/>
          <p:cNvSpPr txBox="1"/>
          <p:nvPr>
            <p:ph type="title"/>
          </p:nvPr>
        </p:nvSpPr>
        <p:spPr>
          <a:xfrm>
            <a:off x="838200" y="111669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500"/>
              <a:buFont typeface="Calibri"/>
              <a:buNone/>
              <a:defRPr/>
            </a:lvl1pPr>
            <a:lvl2pPr lvl="1" algn="l">
              <a:lnSpc>
                <a:spcPct val="90000"/>
              </a:lnSpc>
              <a:spcBef>
                <a:spcPts val="0"/>
              </a:spcBef>
              <a:spcAft>
                <a:spcPts val="0"/>
              </a:spcAft>
              <a:buSzPts val="3500"/>
              <a:buNone/>
              <a:defRPr/>
            </a:lvl2pPr>
            <a:lvl3pPr lvl="2" algn="l">
              <a:lnSpc>
                <a:spcPct val="90000"/>
              </a:lnSpc>
              <a:spcBef>
                <a:spcPts val="0"/>
              </a:spcBef>
              <a:spcAft>
                <a:spcPts val="0"/>
              </a:spcAft>
              <a:buSzPts val="3500"/>
              <a:buNone/>
              <a:defRPr/>
            </a:lvl3pPr>
            <a:lvl4pPr lvl="3" algn="l">
              <a:lnSpc>
                <a:spcPct val="90000"/>
              </a:lnSpc>
              <a:spcBef>
                <a:spcPts val="0"/>
              </a:spcBef>
              <a:spcAft>
                <a:spcPts val="0"/>
              </a:spcAft>
              <a:buSzPts val="3500"/>
              <a:buNone/>
              <a:defRPr/>
            </a:lvl4pPr>
            <a:lvl5pPr lvl="4" algn="l">
              <a:lnSpc>
                <a:spcPct val="90000"/>
              </a:lnSpc>
              <a:spcBef>
                <a:spcPts val="0"/>
              </a:spcBef>
              <a:spcAft>
                <a:spcPts val="0"/>
              </a:spcAft>
              <a:buSzPts val="3500"/>
              <a:buNone/>
              <a:defRPr/>
            </a:lvl5pPr>
            <a:lvl6pPr lvl="5" algn="l">
              <a:lnSpc>
                <a:spcPct val="90000"/>
              </a:lnSpc>
              <a:spcBef>
                <a:spcPts val="0"/>
              </a:spcBef>
              <a:spcAft>
                <a:spcPts val="0"/>
              </a:spcAft>
              <a:buSzPts val="3500"/>
              <a:buNone/>
              <a:defRPr/>
            </a:lvl6pPr>
            <a:lvl7pPr lvl="6" algn="l">
              <a:lnSpc>
                <a:spcPct val="90000"/>
              </a:lnSpc>
              <a:spcBef>
                <a:spcPts val="0"/>
              </a:spcBef>
              <a:spcAft>
                <a:spcPts val="0"/>
              </a:spcAft>
              <a:buSzPts val="3500"/>
              <a:buNone/>
              <a:defRPr/>
            </a:lvl7pPr>
            <a:lvl8pPr lvl="7" algn="l">
              <a:lnSpc>
                <a:spcPct val="90000"/>
              </a:lnSpc>
              <a:spcBef>
                <a:spcPts val="0"/>
              </a:spcBef>
              <a:spcAft>
                <a:spcPts val="0"/>
              </a:spcAft>
              <a:buSzPts val="3500"/>
              <a:buNone/>
              <a:defRPr/>
            </a:lvl8pPr>
            <a:lvl9pPr lvl="8" algn="l">
              <a:lnSpc>
                <a:spcPct val="90000"/>
              </a:lnSpc>
              <a:spcBef>
                <a:spcPts val="0"/>
              </a:spcBef>
              <a:spcAft>
                <a:spcPts val="0"/>
              </a:spcAft>
              <a:buSzPts val="3500"/>
              <a:buNone/>
              <a:defRPr/>
            </a:lvl9pPr>
          </a:lstStyle>
          <a:p/>
        </p:txBody>
      </p:sp>
      <p:sp>
        <p:nvSpPr>
          <p:cNvPr id="23" name="Google Shape;23;p17"/>
          <p:cNvSpPr txBox="1"/>
          <p:nvPr>
            <p:ph idx="1" type="body"/>
          </p:nvPr>
        </p:nvSpPr>
        <p:spPr>
          <a:xfrm>
            <a:off x="838200" y="2673751"/>
            <a:ext cx="10515600" cy="3503211"/>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accent1"/>
              </a:buClr>
              <a:buSzPts val="2800"/>
              <a:buFont typeface="Arial"/>
              <a:buNone/>
              <a:defRPr b="0" i="0" sz="2800" u="none" cap="none" strike="noStrike">
                <a:solidFill>
                  <a:srgbClr val="000000"/>
                </a:solidFill>
                <a:latin typeface="Arial"/>
                <a:ea typeface="Arial"/>
                <a:cs typeface="Arial"/>
                <a:sym typeface="Arial"/>
              </a:defRPr>
            </a:lvl1pPr>
            <a:lvl2pPr indent="-406400" lvl="1" marL="9144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2pPr>
            <a:lvl3pPr indent="-406400" lvl="2" marL="13716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3pPr>
            <a:lvl4pPr indent="-406400" lvl="3" marL="18288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4pPr>
            <a:lvl5pPr indent="-406400" lvl="4" marL="22860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5pPr>
            <a:lvl6pPr indent="-406400" lvl="5" marL="2743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6pPr>
            <a:lvl7pPr indent="-406400" lvl="6" marL="32004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7pPr>
            <a:lvl8pPr indent="-406400" lvl="7" marL="36576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8pPr>
            <a:lvl9pPr indent="-406400" lvl="8" marL="41148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9pPr>
          </a:lstStyle>
          <a:p/>
        </p:txBody>
      </p:sp>
      <p:pic>
        <p:nvPicPr>
          <p:cNvPr id="24" name="Google Shape;24;p17"/>
          <p:cNvPicPr preferRelativeResize="0"/>
          <p:nvPr/>
        </p:nvPicPr>
        <p:blipFill rotWithShape="1">
          <a:blip r:embed="rId2">
            <a:alphaModFix/>
          </a:blip>
          <a:srcRect b="0" l="0" r="0" t="0"/>
          <a:stretch/>
        </p:blipFill>
        <p:spPr>
          <a:xfrm>
            <a:off x="345374" y="6218073"/>
            <a:ext cx="1780309" cy="3362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4"/>
          <p:cNvSpPr/>
          <p:nvPr>
            <p:ph idx="2" type="pic"/>
          </p:nvPr>
        </p:nvSpPr>
        <p:spPr>
          <a:xfrm>
            <a:off x="5183188" y="987425"/>
            <a:ext cx="6172200" cy="4873625"/>
          </a:xfrm>
          <a:prstGeom prst="rect">
            <a:avLst/>
          </a:prstGeom>
          <a:noFill/>
          <a:ln>
            <a:noFill/>
          </a:ln>
        </p:spPr>
      </p:sp>
      <p:sp>
        <p:nvSpPr>
          <p:cNvPr id="59" name="Google Shape;59;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5"/>
          <p:cNvPicPr preferRelativeResize="0"/>
          <p:nvPr/>
        </p:nvPicPr>
        <p:blipFill rotWithShape="1">
          <a:blip r:embed="rId1">
            <a:alphaModFix/>
          </a:blip>
          <a:srcRect b="0" l="0" r="0" t="0"/>
          <a:stretch/>
        </p:blipFill>
        <p:spPr>
          <a:xfrm>
            <a:off x="345374" y="6218073"/>
            <a:ext cx="1780309" cy="33628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washingtonpost.com/health/2021/03/01/johnson-and-johnson-vaccine-distribution-disparities/"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type="ctrTitle"/>
          </p:nvPr>
        </p:nvSpPr>
        <p:spPr>
          <a:xfrm>
            <a:off x="784413" y="1455464"/>
            <a:ext cx="9144000" cy="126454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75787B"/>
              </a:buClr>
              <a:buSzPct val="100000"/>
              <a:buFont typeface="Arial"/>
              <a:buNone/>
            </a:pPr>
            <a:r>
              <a:rPr b="1" lang="en-US" sz="7200">
                <a:solidFill>
                  <a:srgbClr val="75787B"/>
                </a:solidFill>
                <a:latin typeface="Arial"/>
                <a:ea typeface="Arial"/>
                <a:cs typeface="Arial"/>
                <a:sym typeface="Arial"/>
              </a:rPr>
              <a:t>HOKIE BRAND CAMP</a:t>
            </a:r>
            <a:endParaRPr/>
          </a:p>
        </p:txBody>
      </p:sp>
      <p:pic>
        <p:nvPicPr>
          <p:cNvPr id="77" name="Google Shape;77;p1"/>
          <p:cNvPicPr preferRelativeResize="0"/>
          <p:nvPr/>
        </p:nvPicPr>
        <p:blipFill rotWithShape="1">
          <a:blip r:embed="rId3">
            <a:alphaModFix/>
          </a:blip>
          <a:srcRect b="0" l="0" r="0" t="0"/>
          <a:stretch/>
        </p:blipFill>
        <p:spPr>
          <a:xfrm>
            <a:off x="767132" y="2825140"/>
            <a:ext cx="380184" cy="380184"/>
          </a:xfrm>
          <a:prstGeom prst="rect">
            <a:avLst/>
          </a:prstGeom>
          <a:noFill/>
          <a:ln>
            <a:noFill/>
          </a:ln>
        </p:spPr>
      </p:pic>
      <p:pic>
        <p:nvPicPr>
          <p:cNvPr id="78" name="Google Shape;78;p1"/>
          <p:cNvPicPr preferRelativeResize="0"/>
          <p:nvPr/>
        </p:nvPicPr>
        <p:blipFill rotWithShape="1">
          <a:blip r:embed="rId4">
            <a:alphaModFix/>
          </a:blip>
          <a:srcRect b="0" l="0" r="0" t="0"/>
          <a:stretch/>
        </p:blipFill>
        <p:spPr>
          <a:xfrm>
            <a:off x="6725439" y="1610119"/>
            <a:ext cx="5562036" cy="5562036"/>
          </a:xfrm>
          <a:prstGeom prst="rect">
            <a:avLst/>
          </a:prstGeom>
          <a:noFill/>
          <a:ln>
            <a:noFill/>
          </a:ln>
        </p:spPr>
      </p:pic>
      <p:sp>
        <p:nvSpPr>
          <p:cNvPr id="79" name="Google Shape;79;p1"/>
          <p:cNvSpPr txBox="1"/>
          <p:nvPr>
            <p:ph idx="1" type="subTitle"/>
          </p:nvPr>
        </p:nvSpPr>
        <p:spPr>
          <a:xfrm>
            <a:off x="1028539" y="2955706"/>
            <a:ext cx="5908974" cy="13976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71F41"/>
              </a:buClr>
              <a:buSzPts val="2800"/>
              <a:buNone/>
            </a:pPr>
            <a:r>
              <a:rPr lang="en-US" sz="2800">
                <a:solidFill>
                  <a:srgbClr val="871F41"/>
                </a:solidFill>
                <a:latin typeface="Arial"/>
                <a:ea typeface="Arial"/>
                <a:cs typeface="Arial"/>
                <a:sym typeface="Arial"/>
              </a:rPr>
              <a:t>Research Matters, and</a:t>
            </a:r>
            <a:endParaRPr/>
          </a:p>
          <a:p>
            <a:pPr indent="0" lvl="0" marL="0" rtl="0" algn="l">
              <a:lnSpc>
                <a:spcPct val="90000"/>
              </a:lnSpc>
              <a:spcBef>
                <a:spcPts val="1000"/>
              </a:spcBef>
              <a:spcAft>
                <a:spcPts val="0"/>
              </a:spcAft>
              <a:buClr>
                <a:srgbClr val="871F41"/>
              </a:buClr>
              <a:buSzPts val="2800"/>
              <a:buNone/>
            </a:pPr>
            <a:r>
              <a:rPr lang="en-US" sz="2800">
                <a:solidFill>
                  <a:srgbClr val="871F41"/>
                </a:solidFill>
                <a:latin typeface="Arial"/>
                <a:ea typeface="Arial"/>
                <a:cs typeface="Arial"/>
                <a:sym typeface="Arial"/>
              </a:rPr>
              <a:t>So Does Research Storytelling</a:t>
            </a:r>
            <a:endParaRPr/>
          </a:p>
        </p:txBody>
      </p:sp>
      <p:sp>
        <p:nvSpPr>
          <p:cNvPr id="80" name="Google Shape;80;p1"/>
          <p:cNvSpPr txBox="1"/>
          <p:nvPr/>
        </p:nvSpPr>
        <p:spPr>
          <a:xfrm>
            <a:off x="1028539" y="4353339"/>
            <a:ext cx="7035392" cy="1676652"/>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871F41"/>
              </a:buClr>
              <a:buSzPts val="2380"/>
              <a:buFont typeface="Arial"/>
              <a:buNone/>
            </a:pPr>
            <a:r>
              <a:rPr b="0" i="0" lang="en-US" sz="2080" u="none" cap="none" strike="noStrike">
                <a:solidFill>
                  <a:srgbClr val="871F41"/>
                </a:solidFill>
                <a:latin typeface="Arial"/>
                <a:ea typeface="Arial"/>
                <a:cs typeface="Arial"/>
                <a:sym typeface="Arial"/>
              </a:rPr>
              <a:t>Travis Williams, </a:t>
            </a:r>
            <a:r>
              <a:rPr b="0" i="0" lang="en-US" sz="2080" u="none" cap="none" strike="noStrike">
                <a:solidFill>
                  <a:srgbClr val="E47525"/>
                </a:solidFill>
                <a:latin typeface="Arial"/>
                <a:ea typeface="Arial"/>
                <a:cs typeface="Arial"/>
                <a:sym typeface="Arial"/>
              </a:rPr>
              <a:t>Assistant Director of Marketing and Communications, Research and Innovation</a:t>
            </a:r>
            <a:endParaRPr sz="889"/>
          </a:p>
          <a:p>
            <a:pPr indent="0" lvl="0" marL="0" marR="0" rtl="0" algn="l">
              <a:lnSpc>
                <a:spcPct val="70000"/>
              </a:lnSpc>
              <a:spcBef>
                <a:spcPts val="1000"/>
              </a:spcBef>
              <a:spcAft>
                <a:spcPts val="0"/>
              </a:spcAft>
              <a:buClr>
                <a:srgbClr val="871F41"/>
              </a:buClr>
              <a:buSzPts val="2380"/>
              <a:buFont typeface="Arial"/>
              <a:buNone/>
            </a:pPr>
            <a:r>
              <a:rPr b="0" i="0" lang="en-US" sz="2080" u="none" cap="none" strike="noStrike">
                <a:solidFill>
                  <a:srgbClr val="871F41"/>
                </a:solidFill>
                <a:latin typeface="Arial"/>
                <a:ea typeface="Arial"/>
                <a:cs typeface="Arial"/>
                <a:sym typeface="Arial"/>
              </a:rPr>
              <a:t>Shay Barnhart, </a:t>
            </a:r>
            <a:r>
              <a:rPr b="0" i="0" lang="en-US" sz="2080" u="none" cap="none" strike="noStrike">
                <a:solidFill>
                  <a:srgbClr val="E47525"/>
                </a:solidFill>
                <a:latin typeface="Arial"/>
                <a:ea typeface="Arial"/>
                <a:cs typeface="Arial"/>
                <a:sym typeface="Arial"/>
              </a:rPr>
              <a:t>Director of Virginia Tech News</a:t>
            </a:r>
            <a:endParaRPr sz="889"/>
          </a:p>
          <a:p>
            <a:pPr indent="0" lvl="0" marL="0" marR="0" rtl="0" algn="l">
              <a:lnSpc>
                <a:spcPct val="70000"/>
              </a:lnSpc>
              <a:spcBef>
                <a:spcPts val="1000"/>
              </a:spcBef>
              <a:spcAft>
                <a:spcPts val="0"/>
              </a:spcAft>
              <a:buClr>
                <a:srgbClr val="871F41"/>
              </a:buClr>
              <a:buSzPts val="2380"/>
              <a:buFont typeface="Arial"/>
              <a:buNone/>
            </a:pPr>
            <a:r>
              <a:rPr b="0" i="0" lang="en-US" sz="2080" u="none" cap="none" strike="noStrike">
                <a:solidFill>
                  <a:srgbClr val="871F41"/>
                </a:solidFill>
                <a:latin typeface="Arial"/>
                <a:ea typeface="Arial"/>
                <a:cs typeface="Arial"/>
                <a:sym typeface="Arial"/>
              </a:rPr>
              <a:t>Lindsey Haugh, </a:t>
            </a:r>
            <a:r>
              <a:rPr b="0" i="0" lang="en-US" sz="2080" u="none" cap="none" strike="noStrike">
                <a:solidFill>
                  <a:srgbClr val="E47525"/>
                </a:solidFill>
                <a:latin typeface="Arial"/>
                <a:ea typeface="Arial"/>
                <a:cs typeface="Arial"/>
                <a:sym typeface="Arial"/>
              </a:rPr>
              <a:t>Senior Director of Marketing and Communications, Research and Innovation</a:t>
            </a:r>
            <a:endParaRPr sz="889"/>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57" name="Google Shape;157;p10"/>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Nut graph example 2</a:t>
            </a:r>
            <a:endParaRPr/>
          </a:p>
        </p:txBody>
      </p:sp>
      <p:sp>
        <p:nvSpPr>
          <p:cNvPr id="158" name="Google Shape;158;p10"/>
          <p:cNvSpPr txBox="1"/>
          <p:nvPr/>
        </p:nvSpPr>
        <p:spPr>
          <a:xfrm>
            <a:off x="1028292" y="2835862"/>
            <a:ext cx="10515600" cy="3656094"/>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chemeClr val="dk1"/>
              </a:buClr>
              <a:buSzPts val="1960"/>
              <a:buFont typeface="Arial"/>
              <a:buNone/>
            </a:pPr>
            <a:r>
              <a:rPr lang="en-US" sz="1860">
                <a:solidFill>
                  <a:schemeClr val="dk1"/>
                </a:solidFill>
                <a:latin typeface="Arial"/>
                <a:ea typeface="Arial"/>
                <a:cs typeface="Arial"/>
                <a:sym typeface="Arial"/>
              </a:rPr>
              <a:t>The nation has a third weapon to wield against the coronavirus, and this one doesn’t need to be kept frozen or followed by a booster shot.</a:t>
            </a:r>
            <a:endParaRPr sz="880"/>
          </a:p>
          <a:p>
            <a:pPr indent="0" lvl="0" marL="0" marR="0" rtl="0" algn="l">
              <a:lnSpc>
                <a:spcPct val="70000"/>
              </a:lnSpc>
              <a:spcBef>
                <a:spcPts val="1000"/>
              </a:spcBef>
              <a:spcAft>
                <a:spcPts val="0"/>
              </a:spcAft>
              <a:buClr>
                <a:schemeClr val="dk1"/>
              </a:buClr>
              <a:buSzPts val="1960"/>
              <a:buFont typeface="Arial"/>
              <a:buNone/>
            </a:pPr>
            <a:r>
              <a:rPr lang="en-US" sz="1860">
                <a:solidFill>
                  <a:schemeClr val="dk1"/>
                </a:solidFill>
                <a:latin typeface="Arial"/>
                <a:ea typeface="Arial"/>
                <a:cs typeface="Arial"/>
                <a:sym typeface="Arial"/>
              </a:rPr>
              <a:t>Those attributes of Johnson &amp; Johnson’s coronavirus vaccine, which gained regulatory clearance on Saturday, promise to help state and local officials quell the pandemic. First, however, they will need to determine its place in an expanding anti-virus arsenal, where it joins vaccines with sky-high efficacy rates that are still in short supply.</a:t>
            </a:r>
            <a:endParaRPr sz="880"/>
          </a:p>
          <a:p>
            <a:pPr indent="0" lvl="0" marL="0" marR="0" rtl="0" algn="l">
              <a:lnSpc>
                <a:spcPct val="70000"/>
              </a:lnSpc>
              <a:spcBef>
                <a:spcPts val="1000"/>
              </a:spcBef>
              <a:spcAft>
                <a:spcPts val="0"/>
              </a:spcAft>
              <a:buClr>
                <a:schemeClr val="dk1"/>
              </a:buClr>
              <a:buSzPts val="1960"/>
              <a:buFont typeface="Arial"/>
              <a:buNone/>
            </a:pPr>
            <a:r>
              <a:rPr lang="en-US" sz="1860">
                <a:solidFill>
                  <a:schemeClr val="dk1"/>
                </a:solidFill>
                <a:latin typeface="Arial"/>
                <a:ea typeface="Arial"/>
                <a:cs typeface="Arial"/>
                <a:sym typeface="Arial"/>
              </a:rPr>
              <a:t>Decisions to send the shots to harder-to-reach communities make practical sense, because Johnson &amp; Johnson’s single-shot vaccine is easier to store and use. But they could drive perceptions of a two-tiered vaccine system, riven along racial or class lines — with marginalized communities getting what they think is an inferior product.</a:t>
            </a:r>
            <a:endParaRPr sz="880"/>
          </a:p>
          <a:p>
            <a:pPr indent="0" lvl="0" marL="0" marR="0" rtl="0" algn="l">
              <a:lnSpc>
                <a:spcPct val="70000"/>
              </a:lnSpc>
              <a:spcBef>
                <a:spcPts val="1000"/>
              </a:spcBef>
              <a:spcAft>
                <a:spcPts val="0"/>
              </a:spcAft>
              <a:buClr>
                <a:schemeClr val="dk1"/>
              </a:buClr>
              <a:buSzPts val="1960"/>
              <a:buFont typeface="Arial"/>
              <a:buNone/>
            </a:pPr>
            <a:r>
              <a:rPr lang="en-US" sz="1860">
                <a:solidFill>
                  <a:schemeClr val="dk1"/>
                </a:solidFill>
                <a:latin typeface="Arial"/>
                <a:ea typeface="Arial"/>
                <a:cs typeface="Arial"/>
                <a:sym typeface="Arial"/>
              </a:rPr>
              <a:t>—”</a:t>
            </a:r>
            <a:r>
              <a:rPr lang="en-US" sz="1860" u="sng">
                <a:solidFill>
                  <a:schemeClr val="dk1"/>
                </a:solidFill>
                <a:latin typeface="Arial"/>
                <a:ea typeface="Arial"/>
                <a:cs typeface="Arial"/>
                <a:sym typeface="Arial"/>
                <a:hlinkClick r:id="rId3">
                  <a:extLst>
                    <a:ext uri="{A12FA001-AC4F-418D-AE19-62706E023703}">
                      <ahyp:hlinkClr val="tx"/>
                    </a:ext>
                  </a:extLst>
                </a:hlinkClick>
              </a:rPr>
              <a:t>Johnson &amp; Johnson vaccine deepens concerns over racial and geographic inequities</a:t>
            </a:r>
            <a:r>
              <a:rPr lang="en-US" sz="1860">
                <a:solidFill>
                  <a:schemeClr val="dk1"/>
                </a:solidFill>
                <a:latin typeface="Arial"/>
                <a:ea typeface="Arial"/>
                <a:cs typeface="Arial"/>
                <a:sym typeface="Arial"/>
              </a:rPr>
              <a:t>,” </a:t>
            </a:r>
            <a:endParaRPr sz="880"/>
          </a:p>
          <a:p>
            <a:pPr indent="0" lvl="0" marL="0" marR="0" rtl="0" algn="l">
              <a:lnSpc>
                <a:spcPct val="70000"/>
              </a:lnSpc>
              <a:spcBef>
                <a:spcPts val="1000"/>
              </a:spcBef>
              <a:spcAft>
                <a:spcPts val="0"/>
              </a:spcAft>
              <a:buClr>
                <a:schemeClr val="dk1"/>
              </a:buClr>
              <a:buSzPts val="1960"/>
              <a:buFont typeface="Arial"/>
              <a:buNone/>
            </a:pPr>
            <a:r>
              <a:rPr lang="en-US" sz="1860">
                <a:solidFill>
                  <a:schemeClr val="dk1"/>
                </a:solidFill>
                <a:latin typeface="Arial"/>
                <a:ea typeface="Arial"/>
                <a:cs typeface="Arial"/>
                <a:sym typeface="Arial"/>
              </a:rPr>
              <a:t>The Washington Post, March 1, 2021</a:t>
            </a:r>
            <a:endParaRPr sz="880"/>
          </a:p>
        </p:txBody>
      </p:sp>
      <p:pic>
        <p:nvPicPr>
          <p:cNvPr id="159" name="Google Shape;159;p10"/>
          <p:cNvPicPr preferRelativeResize="0"/>
          <p:nvPr/>
        </p:nvPicPr>
        <p:blipFill rotWithShape="1">
          <a:blip r:embed="rId4">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65" name="Google Shape;165;p11"/>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Non-Virginia Tech Voices</a:t>
            </a:r>
            <a:endParaRPr/>
          </a:p>
        </p:txBody>
      </p:sp>
      <p:sp>
        <p:nvSpPr>
          <p:cNvPr id="166" name="Google Shape;166;p11"/>
          <p:cNvSpPr txBox="1"/>
          <p:nvPr/>
        </p:nvSpPr>
        <p:spPr>
          <a:xfrm>
            <a:off x="1028292" y="2835862"/>
            <a:ext cx="10680004" cy="286228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extLst>
                  <a:ext uri="http://customooxmlschemas.google.com/">
                    <go:slidesCustomData xmlns:go="http://customooxmlschemas.google.com/" textRoundtripDataId="0"/>
                  </a:ext>
                </a:extLst>
              </a:rPr>
              <a:t>Place narrative within context</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Partners: Industry, government, higher ed peer</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Media coverage</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Public comments</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Mentor, boss</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pic>
        <p:nvPicPr>
          <p:cNvPr id="167" name="Google Shape;167;p11"/>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73" name="Google Shape;173;p12"/>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Best story</a:t>
            </a:r>
            <a:r>
              <a:rPr lang="en-US" sz="4400">
                <a:solidFill>
                  <a:srgbClr val="871F41"/>
                </a:solidFill>
              </a:rPr>
              <a:t>, </a:t>
            </a:r>
            <a:r>
              <a:rPr lang="en-US" sz="4400">
                <a:solidFill>
                  <a:srgbClr val="871F41"/>
                </a:solidFill>
                <a:latin typeface="Arial"/>
                <a:ea typeface="Arial"/>
                <a:cs typeface="Arial"/>
                <a:sym typeface="Arial"/>
              </a:rPr>
              <a:t>general tips</a:t>
            </a:r>
            <a:endParaRPr/>
          </a:p>
        </p:txBody>
      </p:sp>
      <p:sp>
        <p:nvSpPr>
          <p:cNvPr id="174" name="Google Shape;174;p12"/>
          <p:cNvSpPr txBox="1"/>
          <p:nvPr/>
        </p:nvSpPr>
        <p:spPr>
          <a:xfrm>
            <a:off x="1028292" y="2835862"/>
            <a:ext cx="10680004" cy="286228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marR="0" rtl="0" algn="l">
              <a:lnSpc>
                <a:spcPct val="90000"/>
              </a:lnSpc>
              <a:spcBef>
                <a:spcPts val="0"/>
              </a:spcBef>
              <a:spcAft>
                <a:spcPts val="0"/>
              </a:spcAft>
              <a:buClr>
                <a:schemeClr val="dk1"/>
              </a:buClr>
              <a:buSzPct val="100000"/>
              <a:buFont typeface="Arial"/>
              <a:buChar char="•"/>
            </a:pPr>
            <a:r>
              <a:rPr lang="en-US" sz="2800">
                <a:solidFill>
                  <a:schemeClr val="dk1"/>
                </a:solidFill>
                <a:latin typeface="Arial"/>
                <a:ea typeface="Arial"/>
                <a:cs typeface="Arial"/>
                <a:sym typeface="Arial"/>
              </a:rPr>
              <a:t>Find the best story</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Ask -- so what?</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What do the sources want the reader to know most?</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Researcher motivation</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Someone impacted by the work</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Reporting is never done</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Story is a service to the reader</a:t>
            </a:r>
            <a:endParaRPr/>
          </a:p>
          <a:p>
            <a:pPr indent="-64135"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64135"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p:txBody>
      </p:sp>
      <p:pic>
        <p:nvPicPr>
          <p:cNvPr id="175" name="Google Shape;175;p12"/>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81" name="Google Shape;181;p13"/>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Please don’t….</a:t>
            </a:r>
            <a:endParaRPr/>
          </a:p>
        </p:txBody>
      </p:sp>
      <p:sp>
        <p:nvSpPr>
          <p:cNvPr id="182" name="Google Shape;182;p13"/>
          <p:cNvSpPr txBox="1"/>
          <p:nvPr/>
        </p:nvSpPr>
        <p:spPr>
          <a:xfrm>
            <a:off x="1028292" y="2835862"/>
            <a:ext cx="10680004" cy="2862286"/>
          </a:xfrm>
          <a:prstGeom prst="rect">
            <a:avLst/>
          </a:prstGeom>
          <a:noFill/>
          <a:ln>
            <a:noFill/>
          </a:ln>
        </p:spPr>
        <p:txBody>
          <a:bodyPr anchorCtr="0" anchor="t" bIns="45700" lIns="91425" spcFirstLastPara="1" rIns="91425" wrap="square" tIns="45700">
            <a:normAutofit fontScale="55000" lnSpcReduction="20000"/>
          </a:bodyPr>
          <a:lstStyle/>
          <a:p>
            <a:pPr indent="-199231" lvl="0" marL="228600" marR="0" rtl="0" algn="l">
              <a:lnSpc>
                <a:spcPct val="90000"/>
              </a:lnSpc>
              <a:spcBef>
                <a:spcPts val="0"/>
              </a:spcBef>
              <a:spcAft>
                <a:spcPts val="0"/>
              </a:spcAft>
              <a:buClr>
                <a:schemeClr val="dk1"/>
              </a:buClr>
              <a:buSzPct val="100000"/>
              <a:buFont typeface="Arial"/>
              <a:buChar char="•"/>
            </a:pPr>
            <a:r>
              <a:rPr lang="en-US" sz="4250">
                <a:solidFill>
                  <a:schemeClr val="dk1"/>
                </a:solidFill>
                <a:latin typeface="Arial"/>
                <a:ea typeface="Arial"/>
                <a:cs typeface="Arial"/>
                <a:sym typeface="Arial"/>
              </a:rPr>
              <a:t>Bury the news</a:t>
            </a:r>
            <a:endParaRPr sz="4250"/>
          </a:p>
          <a:p>
            <a:pPr indent="-199231" lvl="0" marL="228600" marR="0" rtl="0" algn="l">
              <a:lnSpc>
                <a:spcPct val="90000"/>
              </a:lnSpc>
              <a:spcBef>
                <a:spcPts val="1000"/>
              </a:spcBef>
              <a:spcAft>
                <a:spcPts val="0"/>
              </a:spcAft>
              <a:buClr>
                <a:schemeClr val="dk1"/>
              </a:buClr>
              <a:buSzPct val="100000"/>
              <a:buFont typeface="Arial"/>
              <a:buChar char="•"/>
            </a:pPr>
            <a:r>
              <a:rPr lang="en-US" sz="4250">
                <a:solidFill>
                  <a:schemeClr val="dk1"/>
                </a:solidFill>
              </a:rPr>
              <a:t>Include u</a:t>
            </a:r>
            <a:r>
              <a:rPr lang="en-US" sz="4250">
                <a:solidFill>
                  <a:schemeClr val="dk1"/>
                </a:solidFill>
                <a:latin typeface="Arial"/>
                <a:ea typeface="Arial"/>
                <a:cs typeface="Arial"/>
                <a:sym typeface="Arial"/>
              </a:rPr>
              <a:t>nattributed information</a:t>
            </a:r>
            <a:endParaRPr sz="4250"/>
          </a:p>
          <a:p>
            <a:pPr indent="-199231" lvl="0" marL="228600" marR="0" rtl="0" algn="l">
              <a:lnSpc>
                <a:spcPct val="90000"/>
              </a:lnSpc>
              <a:spcBef>
                <a:spcPts val="1000"/>
              </a:spcBef>
              <a:spcAft>
                <a:spcPts val="0"/>
              </a:spcAft>
              <a:buClr>
                <a:schemeClr val="dk1"/>
              </a:buClr>
              <a:buSzPct val="100000"/>
              <a:buFont typeface="Arial"/>
              <a:buChar char="•"/>
            </a:pPr>
            <a:r>
              <a:rPr lang="en-US" sz="4250">
                <a:solidFill>
                  <a:schemeClr val="dk1"/>
                </a:solidFill>
                <a:latin typeface="Arial"/>
                <a:ea typeface="Arial"/>
                <a:cs typeface="Arial"/>
                <a:sym typeface="Arial"/>
              </a:rPr>
              <a:t>Use one voice</a:t>
            </a:r>
            <a:endParaRPr sz="4250"/>
          </a:p>
          <a:p>
            <a:pPr indent="-199231" lvl="0" marL="228600" marR="0" rtl="0" algn="l">
              <a:lnSpc>
                <a:spcPct val="90000"/>
              </a:lnSpc>
              <a:spcBef>
                <a:spcPts val="1000"/>
              </a:spcBef>
              <a:spcAft>
                <a:spcPts val="0"/>
              </a:spcAft>
              <a:buClr>
                <a:schemeClr val="dk1"/>
              </a:buClr>
              <a:buSzPct val="100000"/>
              <a:buFont typeface="Arial"/>
              <a:buChar char="•"/>
            </a:pPr>
            <a:r>
              <a:rPr lang="en-US" sz="4250">
                <a:solidFill>
                  <a:schemeClr val="dk1"/>
                </a:solidFill>
                <a:latin typeface="Arial"/>
                <a:ea typeface="Arial"/>
                <a:cs typeface="Arial"/>
                <a:sym typeface="Arial"/>
              </a:rPr>
              <a:t>Use </a:t>
            </a:r>
            <a:r>
              <a:rPr lang="en-US" sz="4250">
                <a:solidFill>
                  <a:schemeClr val="dk1"/>
                </a:solidFill>
              </a:rPr>
              <a:t>over complicated</a:t>
            </a:r>
            <a:r>
              <a:rPr lang="en-US" sz="4250">
                <a:solidFill>
                  <a:schemeClr val="dk1"/>
                </a:solidFill>
                <a:latin typeface="Arial"/>
                <a:ea typeface="Arial"/>
                <a:cs typeface="Arial"/>
                <a:sym typeface="Arial"/>
              </a:rPr>
              <a:t> words</a:t>
            </a:r>
            <a:endParaRPr sz="4250"/>
          </a:p>
          <a:p>
            <a:pPr indent="-199231" lvl="0" marL="228600" marR="0" rtl="0" algn="l">
              <a:lnSpc>
                <a:spcPct val="90000"/>
              </a:lnSpc>
              <a:spcBef>
                <a:spcPts val="1000"/>
              </a:spcBef>
              <a:spcAft>
                <a:spcPts val="0"/>
              </a:spcAft>
              <a:buClr>
                <a:schemeClr val="dk1"/>
              </a:buClr>
              <a:buSzPct val="100000"/>
              <a:buFont typeface="Arial"/>
              <a:buChar char="•"/>
            </a:pPr>
            <a:r>
              <a:rPr lang="en-US" sz="4250">
                <a:solidFill>
                  <a:schemeClr val="dk1"/>
                </a:solidFill>
                <a:latin typeface="Arial"/>
                <a:ea typeface="Arial"/>
                <a:cs typeface="Arial"/>
                <a:sym typeface="Arial"/>
              </a:rPr>
              <a:t>Use acronyms or jargon</a:t>
            </a:r>
            <a:endParaRPr sz="4250"/>
          </a:p>
          <a:p>
            <a:pPr indent="-5080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p:txBody>
      </p:sp>
      <p:pic>
        <p:nvPicPr>
          <p:cNvPr id="183" name="Google Shape;183;p13"/>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89" name="Google Shape;189;p14"/>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rPr>
              <a:t>Activity</a:t>
            </a:r>
            <a:endParaRPr/>
          </a:p>
        </p:txBody>
      </p:sp>
      <p:sp>
        <p:nvSpPr>
          <p:cNvPr id="190" name="Google Shape;190;p14"/>
          <p:cNvSpPr txBox="1"/>
          <p:nvPr/>
        </p:nvSpPr>
        <p:spPr>
          <a:xfrm>
            <a:off x="1028301" y="2835850"/>
            <a:ext cx="9395400" cy="2862300"/>
          </a:xfrm>
          <a:prstGeom prst="rect">
            <a:avLst/>
          </a:prstGeom>
          <a:noFill/>
          <a:ln>
            <a:noFill/>
          </a:ln>
        </p:spPr>
        <p:txBody>
          <a:bodyPr anchorCtr="0" anchor="t" bIns="45700" lIns="91425" spcFirstLastPara="1" rIns="91425" wrap="square" tIns="45700">
            <a:noAutofit/>
          </a:bodyPr>
          <a:lstStyle/>
          <a:p>
            <a:pPr indent="-387566" lvl="0" marL="457200" rtl="0" algn="l">
              <a:lnSpc>
                <a:spcPct val="90000"/>
              </a:lnSpc>
              <a:spcBef>
                <a:spcPts val="0"/>
              </a:spcBef>
              <a:spcAft>
                <a:spcPts val="0"/>
              </a:spcAft>
              <a:buClr>
                <a:schemeClr val="dk1"/>
              </a:buClr>
              <a:buSzPts val="2503"/>
              <a:buChar char="•"/>
            </a:pPr>
            <a:r>
              <a:rPr lang="en-US" sz="1743">
                <a:solidFill>
                  <a:schemeClr val="dk1"/>
                </a:solidFill>
              </a:rPr>
              <a:t>You’ve been tasked with writing a story on the published paper below that helps a general audience understand the value of this work on an individual, community, and national level. </a:t>
            </a:r>
            <a:endParaRPr sz="1743">
              <a:solidFill>
                <a:schemeClr val="dk1"/>
              </a:solidFill>
            </a:endParaRPr>
          </a:p>
          <a:p>
            <a:pPr indent="0" lvl="0" marL="457200" rtl="0" algn="l">
              <a:lnSpc>
                <a:spcPct val="90000"/>
              </a:lnSpc>
              <a:spcBef>
                <a:spcPts val="0"/>
              </a:spcBef>
              <a:spcAft>
                <a:spcPts val="0"/>
              </a:spcAft>
              <a:buSzPts val="523"/>
              <a:buNone/>
            </a:pPr>
            <a:r>
              <a:t/>
            </a:r>
            <a:endParaRPr sz="1743">
              <a:solidFill>
                <a:schemeClr val="dk1"/>
              </a:solidFill>
            </a:endParaRPr>
          </a:p>
          <a:p>
            <a:pPr indent="-387566" lvl="0" marL="457200" rtl="0" algn="l">
              <a:lnSpc>
                <a:spcPct val="90000"/>
              </a:lnSpc>
              <a:spcBef>
                <a:spcPts val="0"/>
              </a:spcBef>
              <a:spcAft>
                <a:spcPts val="0"/>
              </a:spcAft>
              <a:buClr>
                <a:schemeClr val="dk1"/>
              </a:buClr>
              <a:buSzPts val="2503"/>
              <a:buChar char="•"/>
            </a:pPr>
            <a:r>
              <a:rPr lang="en-US" sz="1743">
                <a:solidFill>
                  <a:schemeClr val="dk1"/>
                </a:solidFill>
              </a:rPr>
              <a:t>Work with friends around you.</a:t>
            </a:r>
            <a:endParaRPr sz="1743">
              <a:solidFill>
                <a:schemeClr val="dk1"/>
              </a:solidFill>
            </a:endParaRPr>
          </a:p>
          <a:p>
            <a:pPr indent="-387566" lvl="0" marL="457200" rtl="0" algn="l">
              <a:lnSpc>
                <a:spcPct val="90000"/>
              </a:lnSpc>
              <a:spcBef>
                <a:spcPts val="0"/>
              </a:spcBef>
              <a:spcAft>
                <a:spcPts val="0"/>
              </a:spcAft>
              <a:buClr>
                <a:schemeClr val="dk1"/>
              </a:buClr>
              <a:buSzPts val="2503"/>
              <a:buChar char="•"/>
            </a:pPr>
            <a:r>
              <a:rPr b="1" lang="en-US" sz="1743">
                <a:solidFill>
                  <a:schemeClr val="dk1"/>
                </a:solidFill>
              </a:rPr>
              <a:t>Part 1: </a:t>
            </a:r>
            <a:r>
              <a:rPr lang="en-US" sz="1743">
                <a:solidFill>
                  <a:schemeClr val="dk1"/>
                </a:solidFill>
              </a:rPr>
              <a:t>Write out why the story is important.</a:t>
            </a:r>
            <a:endParaRPr sz="1743">
              <a:solidFill>
                <a:schemeClr val="dk1"/>
              </a:solidFill>
            </a:endParaRPr>
          </a:p>
          <a:p>
            <a:pPr indent="-387566" lvl="0" marL="457200" rtl="0" algn="l">
              <a:lnSpc>
                <a:spcPct val="90000"/>
              </a:lnSpc>
              <a:spcBef>
                <a:spcPts val="0"/>
              </a:spcBef>
              <a:spcAft>
                <a:spcPts val="0"/>
              </a:spcAft>
              <a:buClr>
                <a:schemeClr val="dk1"/>
              </a:buClr>
              <a:buSzPts val="2503"/>
              <a:buChar char="•"/>
            </a:pPr>
            <a:r>
              <a:rPr b="1" lang="en-US" sz="1743">
                <a:solidFill>
                  <a:schemeClr val="dk1"/>
                </a:solidFill>
              </a:rPr>
              <a:t>Part 2: </a:t>
            </a:r>
            <a:r>
              <a:rPr lang="en-US" sz="1743">
                <a:solidFill>
                  <a:schemeClr val="dk1"/>
                </a:solidFill>
              </a:rPr>
              <a:t>Identify what voices you need and draft a handful of quotes that will help bring the story to life for the reader. You can use existing quotes or quotes you imagine you might get from further reporting. For the latter, you should consider what angle from which you’d want a person to speak on the topic and draft a couple potential questions. </a:t>
            </a:r>
            <a:endParaRPr sz="2503">
              <a:solidFill>
                <a:schemeClr val="dk1"/>
              </a:solidFill>
            </a:endParaRPr>
          </a:p>
          <a:p>
            <a:pPr indent="-50800" lvl="0" marL="228600" marR="0" rtl="0" algn="l">
              <a:lnSpc>
                <a:spcPct val="80000"/>
              </a:lnSpc>
              <a:spcBef>
                <a:spcPts val="1000"/>
              </a:spcBef>
              <a:spcAft>
                <a:spcPts val="0"/>
              </a:spcAft>
              <a:buClr>
                <a:schemeClr val="dk1"/>
              </a:buClr>
              <a:buSzPts val="1330"/>
              <a:buFont typeface="Arial"/>
              <a:buNone/>
            </a:pPr>
            <a:r>
              <a:t/>
            </a:r>
            <a:endParaRPr sz="1729">
              <a:solidFill>
                <a:schemeClr val="dk1"/>
              </a:solidFill>
              <a:latin typeface="Arial"/>
              <a:ea typeface="Arial"/>
              <a:cs typeface="Arial"/>
              <a:sym typeface="Arial"/>
            </a:endParaRPr>
          </a:p>
          <a:p>
            <a:pPr indent="-50800" lvl="0" marL="228600" marR="0" rtl="0" algn="l">
              <a:lnSpc>
                <a:spcPct val="80000"/>
              </a:lnSpc>
              <a:spcBef>
                <a:spcPts val="1000"/>
              </a:spcBef>
              <a:spcAft>
                <a:spcPts val="0"/>
              </a:spcAft>
              <a:buClr>
                <a:schemeClr val="dk1"/>
              </a:buClr>
              <a:buSzPts val="1330"/>
              <a:buFont typeface="Arial"/>
              <a:buNone/>
            </a:pPr>
            <a:r>
              <a:t/>
            </a:r>
            <a:endParaRPr sz="1729">
              <a:solidFill>
                <a:schemeClr val="dk1"/>
              </a:solidFill>
              <a:latin typeface="Arial"/>
              <a:ea typeface="Arial"/>
              <a:cs typeface="Arial"/>
              <a:sym typeface="Arial"/>
            </a:endParaRPr>
          </a:p>
        </p:txBody>
      </p:sp>
      <p:pic>
        <p:nvPicPr>
          <p:cNvPr id="191" name="Google Shape;191;p14"/>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7a7900e2bf_0_1"/>
          <p:cNvSpPr txBox="1"/>
          <p:nvPr/>
        </p:nvSpPr>
        <p:spPr>
          <a:xfrm>
            <a:off x="286111" y="366044"/>
            <a:ext cx="4478100" cy="499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97" name="Google Shape;197;g37a7900e2bf_0_1"/>
          <p:cNvSpPr txBox="1"/>
          <p:nvPr/>
        </p:nvSpPr>
        <p:spPr>
          <a:xfrm>
            <a:off x="893955" y="1294368"/>
            <a:ext cx="68271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rPr>
              <a:t>Activity Part 1</a:t>
            </a:r>
            <a:endParaRPr/>
          </a:p>
        </p:txBody>
      </p:sp>
      <p:sp>
        <p:nvSpPr>
          <p:cNvPr id="198" name="Google Shape;198;g37a7900e2bf_0_1"/>
          <p:cNvSpPr txBox="1"/>
          <p:nvPr/>
        </p:nvSpPr>
        <p:spPr>
          <a:xfrm>
            <a:off x="1028301" y="2835850"/>
            <a:ext cx="9395400" cy="2862300"/>
          </a:xfrm>
          <a:prstGeom prst="rect">
            <a:avLst/>
          </a:prstGeom>
          <a:noFill/>
          <a:ln>
            <a:noFill/>
          </a:ln>
        </p:spPr>
        <p:txBody>
          <a:bodyPr anchorCtr="0" anchor="t" bIns="45700" lIns="91425" spcFirstLastPara="1" rIns="91425" wrap="square" tIns="45700">
            <a:noAutofit/>
          </a:bodyPr>
          <a:lstStyle/>
          <a:p>
            <a:pPr indent="-387566" lvl="0" marL="457200" rtl="0" algn="l">
              <a:lnSpc>
                <a:spcPct val="90000"/>
              </a:lnSpc>
              <a:spcBef>
                <a:spcPts val="0"/>
              </a:spcBef>
              <a:spcAft>
                <a:spcPts val="0"/>
              </a:spcAft>
              <a:buClr>
                <a:schemeClr val="dk1"/>
              </a:buClr>
              <a:buSzPts val="2503"/>
              <a:buChar char="•"/>
            </a:pPr>
            <a:r>
              <a:t/>
            </a:r>
            <a:endParaRPr sz="2503">
              <a:solidFill>
                <a:schemeClr val="dk1"/>
              </a:solidFill>
            </a:endParaRPr>
          </a:p>
          <a:p>
            <a:pPr indent="-50800" lvl="0" marL="228600" marR="0" rtl="0" algn="l">
              <a:lnSpc>
                <a:spcPct val="80000"/>
              </a:lnSpc>
              <a:spcBef>
                <a:spcPts val="1000"/>
              </a:spcBef>
              <a:spcAft>
                <a:spcPts val="0"/>
              </a:spcAft>
              <a:buClr>
                <a:schemeClr val="dk1"/>
              </a:buClr>
              <a:buSzPts val="1330"/>
              <a:buFont typeface="Arial"/>
              <a:buNone/>
            </a:pPr>
            <a:r>
              <a:t/>
            </a:r>
            <a:endParaRPr sz="1729">
              <a:solidFill>
                <a:schemeClr val="dk1"/>
              </a:solidFill>
              <a:latin typeface="Arial"/>
              <a:ea typeface="Arial"/>
              <a:cs typeface="Arial"/>
              <a:sym typeface="Arial"/>
            </a:endParaRPr>
          </a:p>
          <a:p>
            <a:pPr indent="-50800" lvl="0" marL="228600" marR="0" rtl="0" algn="l">
              <a:lnSpc>
                <a:spcPct val="80000"/>
              </a:lnSpc>
              <a:spcBef>
                <a:spcPts val="1000"/>
              </a:spcBef>
              <a:spcAft>
                <a:spcPts val="0"/>
              </a:spcAft>
              <a:buClr>
                <a:schemeClr val="dk1"/>
              </a:buClr>
              <a:buSzPts val="1330"/>
              <a:buFont typeface="Arial"/>
              <a:buNone/>
            </a:pPr>
            <a:r>
              <a:t/>
            </a:r>
            <a:endParaRPr sz="1729">
              <a:solidFill>
                <a:schemeClr val="dk1"/>
              </a:solidFill>
              <a:latin typeface="Arial"/>
              <a:ea typeface="Arial"/>
              <a:cs typeface="Arial"/>
              <a:sym typeface="Arial"/>
            </a:endParaRPr>
          </a:p>
        </p:txBody>
      </p:sp>
      <p:pic>
        <p:nvPicPr>
          <p:cNvPr id="199" name="Google Shape;199;g37a7900e2bf_0_1"/>
          <p:cNvPicPr preferRelativeResize="0"/>
          <p:nvPr/>
        </p:nvPicPr>
        <p:blipFill rotWithShape="1">
          <a:blip r:embed="rId3">
            <a:alphaModFix/>
          </a:blip>
          <a:srcRect b="0" l="0" r="0" t="0"/>
          <a:stretch/>
        </p:blipFill>
        <p:spPr>
          <a:xfrm>
            <a:off x="893955" y="2619931"/>
            <a:ext cx="380185" cy="3801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7a7900e2bf_0_9"/>
          <p:cNvSpPr txBox="1"/>
          <p:nvPr/>
        </p:nvSpPr>
        <p:spPr>
          <a:xfrm>
            <a:off x="286111" y="366044"/>
            <a:ext cx="4478100" cy="499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205" name="Google Shape;205;g37a7900e2bf_0_9"/>
          <p:cNvSpPr txBox="1"/>
          <p:nvPr/>
        </p:nvSpPr>
        <p:spPr>
          <a:xfrm>
            <a:off x="893955" y="1294368"/>
            <a:ext cx="68271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rPr>
              <a:t>Activity Part 2</a:t>
            </a:r>
            <a:endParaRPr/>
          </a:p>
        </p:txBody>
      </p:sp>
      <p:sp>
        <p:nvSpPr>
          <p:cNvPr id="206" name="Google Shape;206;g37a7900e2bf_0_9"/>
          <p:cNvSpPr txBox="1"/>
          <p:nvPr/>
        </p:nvSpPr>
        <p:spPr>
          <a:xfrm>
            <a:off x="1028301" y="2835850"/>
            <a:ext cx="9395400" cy="2862300"/>
          </a:xfrm>
          <a:prstGeom prst="rect">
            <a:avLst/>
          </a:prstGeom>
          <a:noFill/>
          <a:ln>
            <a:noFill/>
          </a:ln>
        </p:spPr>
        <p:txBody>
          <a:bodyPr anchorCtr="0" anchor="t" bIns="45700" lIns="91425" spcFirstLastPara="1" rIns="91425" wrap="square" tIns="45700">
            <a:noAutofit/>
          </a:bodyPr>
          <a:lstStyle/>
          <a:p>
            <a:pPr indent="-387566" lvl="0" marL="457200" rtl="0" algn="l">
              <a:lnSpc>
                <a:spcPct val="90000"/>
              </a:lnSpc>
              <a:spcBef>
                <a:spcPts val="0"/>
              </a:spcBef>
              <a:spcAft>
                <a:spcPts val="0"/>
              </a:spcAft>
              <a:buClr>
                <a:schemeClr val="dk1"/>
              </a:buClr>
              <a:buSzPts val="2503"/>
              <a:buChar char="•"/>
            </a:pPr>
            <a:r>
              <a:t/>
            </a:r>
            <a:endParaRPr sz="2503">
              <a:solidFill>
                <a:schemeClr val="dk1"/>
              </a:solidFill>
            </a:endParaRPr>
          </a:p>
          <a:p>
            <a:pPr indent="-50800" lvl="0" marL="228600" marR="0" rtl="0" algn="l">
              <a:lnSpc>
                <a:spcPct val="80000"/>
              </a:lnSpc>
              <a:spcBef>
                <a:spcPts val="1000"/>
              </a:spcBef>
              <a:spcAft>
                <a:spcPts val="0"/>
              </a:spcAft>
              <a:buClr>
                <a:schemeClr val="dk1"/>
              </a:buClr>
              <a:buSzPts val="1330"/>
              <a:buFont typeface="Arial"/>
              <a:buNone/>
            </a:pPr>
            <a:r>
              <a:t/>
            </a:r>
            <a:endParaRPr sz="1729">
              <a:solidFill>
                <a:schemeClr val="dk1"/>
              </a:solidFill>
              <a:latin typeface="Arial"/>
              <a:ea typeface="Arial"/>
              <a:cs typeface="Arial"/>
              <a:sym typeface="Arial"/>
            </a:endParaRPr>
          </a:p>
          <a:p>
            <a:pPr indent="-50800" lvl="0" marL="228600" marR="0" rtl="0" algn="l">
              <a:lnSpc>
                <a:spcPct val="80000"/>
              </a:lnSpc>
              <a:spcBef>
                <a:spcPts val="1000"/>
              </a:spcBef>
              <a:spcAft>
                <a:spcPts val="0"/>
              </a:spcAft>
              <a:buClr>
                <a:schemeClr val="dk1"/>
              </a:buClr>
              <a:buSzPts val="1330"/>
              <a:buFont typeface="Arial"/>
              <a:buNone/>
            </a:pPr>
            <a:r>
              <a:t/>
            </a:r>
            <a:endParaRPr sz="1729">
              <a:solidFill>
                <a:schemeClr val="dk1"/>
              </a:solidFill>
              <a:latin typeface="Arial"/>
              <a:ea typeface="Arial"/>
              <a:cs typeface="Arial"/>
              <a:sym typeface="Arial"/>
            </a:endParaRPr>
          </a:p>
        </p:txBody>
      </p:sp>
      <p:pic>
        <p:nvPicPr>
          <p:cNvPr id="207" name="Google Shape;207;g37a7900e2bf_0_9"/>
          <p:cNvPicPr preferRelativeResize="0"/>
          <p:nvPr/>
        </p:nvPicPr>
        <p:blipFill rotWithShape="1">
          <a:blip r:embed="rId3">
            <a:alphaModFix/>
          </a:blip>
          <a:srcRect b="0" l="0" r="0" t="0"/>
          <a:stretch/>
        </p:blipFill>
        <p:spPr>
          <a:xfrm>
            <a:off x="893955" y="2619931"/>
            <a:ext cx="380185" cy="3801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7a7145f59a_0_6"/>
          <p:cNvSpPr txBox="1"/>
          <p:nvPr/>
        </p:nvSpPr>
        <p:spPr>
          <a:xfrm>
            <a:off x="286111" y="366044"/>
            <a:ext cx="4478100" cy="499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71F41"/>
              </a:buClr>
              <a:buSzPts val="1800"/>
              <a:buFont typeface="Arial"/>
              <a:buNone/>
            </a:pPr>
            <a:r>
              <a:rPr lang="en-US" sz="1800">
                <a:solidFill>
                  <a:srgbClr val="871F41"/>
                </a:solidFill>
              </a:rPr>
              <a:t>RESEARCH STORYTELLING</a:t>
            </a:r>
            <a:endParaRPr/>
          </a:p>
        </p:txBody>
      </p:sp>
      <p:pic>
        <p:nvPicPr>
          <p:cNvPr id="86" name="Google Shape;86;g37a7145f59a_0_6" title="Screenshot 2025-09-02 at 2.05.32 PM.png"/>
          <p:cNvPicPr preferRelativeResize="0"/>
          <p:nvPr/>
        </p:nvPicPr>
        <p:blipFill>
          <a:blip r:embed="rId3">
            <a:alphaModFix/>
          </a:blip>
          <a:stretch>
            <a:fillRect/>
          </a:stretch>
        </p:blipFill>
        <p:spPr>
          <a:xfrm>
            <a:off x="0" y="1196875"/>
            <a:ext cx="12191999" cy="5431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71F41"/>
              </a:buClr>
              <a:buSzPts val="1800"/>
              <a:buFont typeface="Arial"/>
              <a:buNone/>
            </a:pPr>
            <a:r>
              <a:rPr lang="en-US" sz="1800">
                <a:solidFill>
                  <a:srgbClr val="871F41"/>
                </a:solidFill>
              </a:rPr>
              <a:t>RESEARCH STORYTELLING</a:t>
            </a:r>
            <a:endParaRPr/>
          </a:p>
        </p:txBody>
      </p:sp>
      <p:sp>
        <p:nvSpPr>
          <p:cNvPr id="92" name="Google Shape;92;p2"/>
          <p:cNvSpPr txBox="1"/>
          <p:nvPr/>
        </p:nvSpPr>
        <p:spPr>
          <a:xfrm>
            <a:off x="5181252" y="1522413"/>
            <a:ext cx="3924005"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500"/>
              <a:buFont typeface="Arial"/>
              <a:buNone/>
            </a:pPr>
            <a:r>
              <a:rPr b="0" i="0" lang="en-US" sz="2500" u="none" cap="none" strike="noStrike">
                <a:solidFill>
                  <a:srgbClr val="871F41"/>
                </a:solidFill>
                <a:latin typeface="Arial"/>
                <a:ea typeface="Arial"/>
                <a:cs typeface="Arial"/>
                <a:sym typeface="Arial"/>
              </a:rPr>
              <a:t>SESSION OVERVIEW</a:t>
            </a:r>
            <a:endParaRPr/>
          </a:p>
        </p:txBody>
      </p:sp>
      <p:sp>
        <p:nvSpPr>
          <p:cNvPr id="93" name="Google Shape;93;p2"/>
          <p:cNvSpPr txBox="1"/>
          <p:nvPr/>
        </p:nvSpPr>
        <p:spPr>
          <a:xfrm>
            <a:off x="5125497" y="2701394"/>
            <a:ext cx="3611192" cy="2862286"/>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Three Rs</a:t>
            </a:r>
            <a:endParaRPr b="0" i="0" sz="24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Ledes</a:t>
            </a:r>
            <a:endParaRPr b="0" i="0" sz="24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Nut graphs</a:t>
            </a:r>
            <a:endParaRPr b="0" i="0" sz="24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Voices</a:t>
            </a:r>
            <a:endParaRPr b="0" i="0" sz="36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rPr>
              <a:t>B</a:t>
            </a:r>
            <a:r>
              <a:rPr b="0" i="0" lang="en-US" sz="2800" u="none" cap="none" strike="noStrike">
                <a:solidFill>
                  <a:schemeClr val="dk1"/>
                </a:solidFill>
                <a:latin typeface="Arial"/>
                <a:ea typeface="Arial"/>
                <a:cs typeface="Arial"/>
                <a:sym typeface="Arial"/>
              </a:rPr>
              <a:t>est story</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Char char="•"/>
            </a:pPr>
            <a:r>
              <a:rPr lang="en-US" sz="2800">
                <a:solidFill>
                  <a:schemeClr val="dk1"/>
                </a:solidFill>
              </a:rPr>
              <a:t>Activity</a:t>
            </a:r>
            <a:endParaRPr sz="2800">
              <a:solidFill>
                <a:schemeClr val="dk1"/>
              </a:solidFill>
            </a:endParaRPr>
          </a:p>
        </p:txBody>
      </p:sp>
      <p:pic>
        <p:nvPicPr>
          <p:cNvPr descr="A women sits reading a book at the end of a long row of library books." id="94" name="Google Shape;94;p2"/>
          <p:cNvPicPr preferRelativeResize="0"/>
          <p:nvPr/>
        </p:nvPicPr>
        <p:blipFill rotWithShape="1">
          <a:blip r:embed="rId3">
            <a:alphaModFix/>
          </a:blip>
          <a:srcRect b="0" l="174" r="173" t="0"/>
          <a:stretch/>
        </p:blipFill>
        <p:spPr>
          <a:xfrm>
            <a:off x="936698" y="1522413"/>
            <a:ext cx="3335338" cy="2224087"/>
          </a:xfrm>
          <a:prstGeom prst="rect">
            <a:avLst/>
          </a:prstGeom>
          <a:noFill/>
          <a:ln>
            <a:noFill/>
          </a:ln>
        </p:spPr>
      </p:pic>
      <p:pic>
        <p:nvPicPr>
          <p:cNvPr descr="A male student with facial hair smiles on the drillfield with trees and Hokie stone building blurred out behind him." id="95" name="Google Shape;95;p2"/>
          <p:cNvPicPr preferRelativeResize="0"/>
          <p:nvPr/>
        </p:nvPicPr>
        <p:blipFill rotWithShape="1">
          <a:blip r:embed="rId4">
            <a:alphaModFix/>
          </a:blip>
          <a:srcRect b="8238" l="0" r="0" t="8241"/>
          <a:stretch/>
        </p:blipFill>
        <p:spPr>
          <a:xfrm>
            <a:off x="936698" y="3943350"/>
            <a:ext cx="3335338" cy="1851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b="0" i="0" lang="en-US" sz="1800" u="none" cap="none" strike="noStrike">
                <a:solidFill>
                  <a:srgbClr val="871F41"/>
                </a:solidFill>
                <a:latin typeface="Arial"/>
                <a:ea typeface="Arial"/>
                <a:cs typeface="Arial"/>
                <a:sym typeface="Arial"/>
              </a:rPr>
              <a:t>RESEARCH STORYTELLING</a:t>
            </a:r>
            <a:endParaRPr/>
          </a:p>
        </p:txBody>
      </p:sp>
      <p:sp>
        <p:nvSpPr>
          <p:cNvPr id="101" name="Google Shape;101;p3"/>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871F41"/>
              </a:buClr>
              <a:buSzPct val="93582"/>
              <a:buFont typeface="Arial"/>
              <a:buNone/>
            </a:pPr>
            <a:r>
              <a:rPr b="0" i="0" lang="en-US" sz="4400" u="none" cap="none" strike="noStrike">
                <a:solidFill>
                  <a:srgbClr val="871F41"/>
                </a:solidFill>
                <a:latin typeface="Arial"/>
                <a:ea typeface="Arial"/>
                <a:cs typeface="Arial"/>
                <a:sym typeface="Arial"/>
              </a:rPr>
              <a:t>THREE GOALS for a research story are for it to be:</a:t>
            </a:r>
            <a:endParaRPr b="0" i="0" sz="2800" u="none" cap="none" strike="noStrike">
              <a:solidFill>
                <a:srgbClr val="871F41"/>
              </a:solidFill>
              <a:latin typeface="Arial"/>
              <a:ea typeface="Arial"/>
              <a:cs typeface="Arial"/>
              <a:sym typeface="Arial"/>
            </a:endParaRPr>
          </a:p>
        </p:txBody>
      </p:sp>
      <p:sp>
        <p:nvSpPr>
          <p:cNvPr id="102" name="Google Shape;102;p3"/>
          <p:cNvSpPr txBox="1"/>
          <p:nvPr/>
        </p:nvSpPr>
        <p:spPr>
          <a:xfrm>
            <a:off x="1028292" y="2835862"/>
            <a:ext cx="7682856" cy="286228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Read</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Remembered</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Repeated</a:t>
            </a:r>
            <a:endParaRPr/>
          </a:p>
        </p:txBody>
      </p:sp>
      <p:pic>
        <p:nvPicPr>
          <p:cNvPr id="103" name="Google Shape;103;p3"/>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b="0" i="0" lang="en-US" sz="1800" u="none" cap="none" strike="noStrike">
                <a:solidFill>
                  <a:srgbClr val="871F41"/>
                </a:solidFill>
                <a:latin typeface="Arial"/>
                <a:ea typeface="Arial"/>
                <a:cs typeface="Arial"/>
                <a:sym typeface="Arial"/>
              </a:rPr>
              <a:t>RESEARCH STORYTELLING</a:t>
            </a:r>
            <a:endParaRPr/>
          </a:p>
        </p:txBody>
      </p:sp>
      <p:sp>
        <p:nvSpPr>
          <p:cNvPr id="109" name="Google Shape;109;p4"/>
          <p:cNvSpPr txBox="1"/>
          <p:nvPr/>
        </p:nvSpPr>
        <p:spPr>
          <a:xfrm>
            <a:off x="893954" y="1294368"/>
            <a:ext cx="11003185"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b="0" i="0" lang="en-US" sz="4400" u="none" cap="none" strike="noStrike">
                <a:solidFill>
                  <a:srgbClr val="871F41"/>
                </a:solidFill>
                <a:latin typeface="Arial"/>
                <a:ea typeface="Arial"/>
                <a:cs typeface="Arial"/>
                <a:sym typeface="Arial"/>
              </a:rPr>
              <a:t>Ledes or leads </a:t>
            </a:r>
            <a:endParaRPr/>
          </a:p>
        </p:txBody>
      </p:sp>
      <p:sp>
        <p:nvSpPr>
          <p:cNvPr id="110" name="Google Shape;110;p4"/>
          <p:cNvSpPr txBox="1"/>
          <p:nvPr/>
        </p:nvSpPr>
        <p:spPr>
          <a:xfrm>
            <a:off x="2620605" y="2521076"/>
            <a:ext cx="4602097" cy="38231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500"/>
              <a:buFont typeface="Arial"/>
              <a:buNone/>
            </a:pPr>
            <a:r>
              <a:rPr b="0" i="0" lang="en-US" sz="1600" u="none" cap="none" strike="noStrike">
                <a:solidFill>
                  <a:schemeClr val="dk1"/>
                </a:solidFill>
                <a:latin typeface="Arial"/>
                <a:ea typeface="Arial"/>
                <a:cs typeface="Arial"/>
                <a:sym typeface="Arial"/>
              </a:rPr>
              <a:t>The journalism lead’s main job (I’m personally fond of the nostalgic spelling, “lede,” that derives from the bygone days of typesetting when newspaper folks needed to differentiate the lead of a story from the lead of hot type) is to make the reader want to stay and spend some precious time with whatever you’ve written. It sets the tone and pace and direction for everything that follows. It is the puzzle piece on which the rest of the story depends. To that end, please write your lead first — don’t undermine it by going back and thinking of one to slap on after you’ve finished writing the rest of the story. </a:t>
            </a:r>
            <a:endParaRPr/>
          </a:p>
          <a:p>
            <a:pPr indent="0" lvl="0" marL="0" marR="0" rtl="0" algn="l">
              <a:lnSpc>
                <a:spcPct val="100000"/>
              </a:lnSpc>
              <a:spcBef>
                <a:spcPts val="0"/>
              </a:spcBef>
              <a:spcAft>
                <a:spcPts val="0"/>
              </a:spcAft>
              <a:buClr>
                <a:schemeClr val="dk2"/>
              </a:buClr>
              <a:buSzPts val="25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500"/>
              <a:buFont typeface="Arial"/>
              <a:buNone/>
            </a:pPr>
            <a:r>
              <a:rPr b="0" i="0" lang="en-US" sz="1600" u="none" cap="none" strike="noStrike">
                <a:solidFill>
                  <a:schemeClr val="dk1"/>
                </a:solidFill>
                <a:latin typeface="Arial"/>
                <a:ea typeface="Arial"/>
                <a:cs typeface="Arial"/>
                <a:sym typeface="Arial"/>
              </a:rPr>
              <a:t>– NPR’s HANNAH BLOCH</a:t>
            </a:r>
            <a:endParaRPr b="0" i="0" sz="1600" u="none" cap="none" strike="noStrike">
              <a:solidFill>
                <a:srgbClr val="3A3C3D"/>
              </a:solidFill>
              <a:latin typeface="Arial"/>
              <a:ea typeface="Arial"/>
              <a:cs typeface="Arial"/>
              <a:sym typeface="Arial"/>
            </a:endParaRPr>
          </a:p>
        </p:txBody>
      </p:sp>
      <p:sp>
        <p:nvSpPr>
          <p:cNvPr id="111" name="Google Shape;111;p4"/>
          <p:cNvSpPr txBox="1"/>
          <p:nvPr/>
        </p:nvSpPr>
        <p:spPr>
          <a:xfrm>
            <a:off x="2133300" y="2200226"/>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
        <p:nvSpPr>
          <p:cNvPr id="112" name="Google Shape;112;p4"/>
          <p:cNvSpPr txBox="1"/>
          <p:nvPr/>
        </p:nvSpPr>
        <p:spPr>
          <a:xfrm>
            <a:off x="6925547" y="5026918"/>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
        <p:nvSpPr>
          <p:cNvPr id="113" name="Google Shape;113;p4"/>
          <p:cNvSpPr txBox="1"/>
          <p:nvPr/>
        </p:nvSpPr>
        <p:spPr>
          <a:xfrm>
            <a:off x="8093067" y="3326642"/>
            <a:ext cx="362516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Turn browsers into readers by engaging them until at least the nut graph. </a:t>
            </a:r>
            <a:endParaRPr/>
          </a:p>
          <a:p>
            <a:pPr indent="0" lvl="0" marL="0" marR="0" rtl="0" algn="l">
              <a:spcBef>
                <a:spcPts val="0"/>
              </a:spcBef>
              <a:spcAft>
                <a:spcPts val="0"/>
              </a:spcAft>
              <a:buNone/>
            </a:pPr>
            <a:r>
              <a:t/>
            </a:r>
            <a:endParaRPr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TRAVIS WILLIAMS</a:t>
            </a:r>
            <a:endParaRPr sz="1800">
              <a:solidFill>
                <a:schemeClr val="dk1"/>
              </a:solidFill>
              <a:latin typeface="Arial"/>
              <a:ea typeface="Arial"/>
              <a:cs typeface="Arial"/>
              <a:sym typeface="Arial"/>
            </a:endParaRPr>
          </a:p>
        </p:txBody>
      </p:sp>
      <p:sp>
        <p:nvSpPr>
          <p:cNvPr id="114" name="Google Shape;114;p4"/>
          <p:cNvSpPr txBox="1"/>
          <p:nvPr/>
        </p:nvSpPr>
        <p:spPr>
          <a:xfrm>
            <a:off x="7571878" y="3037741"/>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
        <p:nvSpPr>
          <p:cNvPr id="115" name="Google Shape;115;p4"/>
          <p:cNvSpPr txBox="1"/>
          <p:nvPr/>
        </p:nvSpPr>
        <p:spPr>
          <a:xfrm>
            <a:off x="9259319" y="3637905"/>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21" name="Google Shape;121;p5"/>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Lede dealbreakers</a:t>
            </a:r>
            <a:endParaRPr/>
          </a:p>
        </p:txBody>
      </p:sp>
      <p:sp>
        <p:nvSpPr>
          <p:cNvPr id="122" name="Google Shape;122;p5"/>
          <p:cNvSpPr txBox="1"/>
          <p:nvPr/>
        </p:nvSpPr>
        <p:spPr>
          <a:xfrm>
            <a:off x="1028292" y="2835862"/>
            <a:ext cx="10680004" cy="286228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Burying the lede by starting with context and/or telling the reader why the topic is important (</a:t>
            </a:r>
            <a:r>
              <a:rPr lang="en-US" sz="2800">
                <a:solidFill>
                  <a:schemeClr val="dk1"/>
                </a:solidFill>
              </a:rPr>
              <a:t>t</a:t>
            </a:r>
            <a:r>
              <a:rPr lang="en-US" sz="2800">
                <a:solidFill>
                  <a:schemeClr val="dk1"/>
                </a:solidFill>
                <a:latin typeface="Arial"/>
                <a:ea typeface="Arial"/>
                <a:cs typeface="Arial"/>
                <a:sym typeface="Arial"/>
              </a:rPr>
              <a:t>hroat clearing)</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Attempting to summarize all of the 5Ws of the story</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A quote </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An abundance of titles, college/unit names, parenthesis, and/or acronyms (more than one comma is usually a red flag)</a:t>
            </a:r>
            <a:endParaRPr/>
          </a:p>
        </p:txBody>
      </p:sp>
      <p:pic>
        <p:nvPicPr>
          <p:cNvPr id="123" name="Google Shape;123;p5"/>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29" name="Google Shape;129;p7"/>
          <p:cNvSpPr txBox="1"/>
          <p:nvPr/>
        </p:nvSpPr>
        <p:spPr>
          <a:xfrm>
            <a:off x="893954" y="1294368"/>
            <a:ext cx="11003185"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Nut graphs</a:t>
            </a:r>
            <a:endParaRPr/>
          </a:p>
        </p:txBody>
      </p:sp>
      <p:sp>
        <p:nvSpPr>
          <p:cNvPr id="130" name="Google Shape;130;p7"/>
          <p:cNvSpPr txBox="1"/>
          <p:nvPr/>
        </p:nvSpPr>
        <p:spPr>
          <a:xfrm>
            <a:off x="2620605" y="2521076"/>
            <a:ext cx="4602097" cy="38231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500"/>
              <a:buFont typeface="Arial"/>
              <a:buNone/>
            </a:pPr>
            <a:r>
              <a:rPr lang="en-US" sz="2000">
                <a:solidFill>
                  <a:schemeClr val="dk1"/>
                </a:solidFill>
                <a:latin typeface="Arial"/>
                <a:ea typeface="Arial"/>
                <a:cs typeface="Arial"/>
                <a:sym typeface="Arial"/>
              </a:rPr>
              <a:t>The nut graf tells the reader what the writer is up to; it delivers a promise of the story’s content and message. It’s called the nut graf because, like a nut, it contains the ‘kernel,’ or essential theme, of the story. At The Philadelphia Inquirer, reporters and editors called it the ‘You may have wondered why we invited you to this party?’ section.</a:t>
            </a:r>
            <a:endParaRPr/>
          </a:p>
          <a:p>
            <a:pPr indent="0" lvl="0" marL="0" marR="0" rtl="0" algn="l">
              <a:lnSpc>
                <a:spcPct val="100000"/>
              </a:lnSpc>
              <a:spcBef>
                <a:spcPts val="0"/>
              </a:spcBef>
              <a:spcAft>
                <a:spcPts val="0"/>
              </a:spcAft>
              <a:buClr>
                <a:schemeClr val="dk2"/>
              </a:buClr>
              <a:buSzPts val="2500"/>
              <a:buFont typeface="Arial"/>
              <a:buNone/>
            </a:pPr>
            <a:r>
              <a:t/>
            </a:r>
            <a:endParaRPr sz="2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500"/>
              <a:buFont typeface="Arial"/>
              <a:buNone/>
            </a:pPr>
            <a:r>
              <a:rPr lang="en-US" sz="2000">
                <a:solidFill>
                  <a:schemeClr val="dk1"/>
                </a:solidFill>
                <a:latin typeface="Arial"/>
                <a:ea typeface="Arial"/>
                <a:cs typeface="Arial"/>
                <a:sym typeface="Arial"/>
              </a:rPr>
              <a:t>– Chip Scanlan, Poynter</a:t>
            </a:r>
            <a:endParaRPr sz="2000">
              <a:solidFill>
                <a:srgbClr val="3A3C3D"/>
              </a:solidFill>
              <a:latin typeface="Arial"/>
              <a:ea typeface="Arial"/>
              <a:cs typeface="Arial"/>
              <a:sym typeface="Arial"/>
            </a:endParaRPr>
          </a:p>
        </p:txBody>
      </p:sp>
      <p:sp>
        <p:nvSpPr>
          <p:cNvPr id="131" name="Google Shape;131;p7"/>
          <p:cNvSpPr txBox="1"/>
          <p:nvPr/>
        </p:nvSpPr>
        <p:spPr>
          <a:xfrm>
            <a:off x="2133300" y="2200226"/>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
        <p:nvSpPr>
          <p:cNvPr id="132" name="Google Shape;132;p7"/>
          <p:cNvSpPr txBox="1"/>
          <p:nvPr/>
        </p:nvSpPr>
        <p:spPr>
          <a:xfrm>
            <a:off x="6688388" y="4963467"/>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
        <p:nvSpPr>
          <p:cNvPr id="133" name="Google Shape;133;p7"/>
          <p:cNvSpPr txBox="1"/>
          <p:nvPr/>
        </p:nvSpPr>
        <p:spPr>
          <a:xfrm>
            <a:off x="8093067" y="3326642"/>
            <a:ext cx="36252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rPr>
              <a:t>I was taught that nut grafs should answer the question: This is important because? In fact, in the beginning, we had to write out nut grafs with the phrasing: This is important because…</a:t>
            </a:r>
            <a:endParaRPr sz="1800">
              <a:solidFill>
                <a:schemeClr val="dk1"/>
              </a:solidFill>
            </a:endParaRPr>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 SHAY BARNHART</a:t>
            </a:r>
            <a:endParaRPr sz="1800" u="none" strike="noStrike">
              <a:solidFill>
                <a:srgbClr val="000000"/>
              </a:solidFill>
            </a:endParaRPr>
          </a:p>
        </p:txBody>
      </p:sp>
      <p:sp>
        <p:nvSpPr>
          <p:cNvPr id="134" name="Google Shape;134;p7"/>
          <p:cNvSpPr txBox="1"/>
          <p:nvPr/>
        </p:nvSpPr>
        <p:spPr>
          <a:xfrm>
            <a:off x="7571878" y="3037741"/>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
        <p:nvSpPr>
          <p:cNvPr id="135" name="Google Shape;135;p7"/>
          <p:cNvSpPr txBox="1"/>
          <p:nvPr/>
        </p:nvSpPr>
        <p:spPr>
          <a:xfrm>
            <a:off x="11071904" y="4757802"/>
            <a:ext cx="6463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71F41"/>
                </a:solidFill>
                <a:latin typeface="Arial"/>
                <a:ea typeface="Arial"/>
                <a:cs typeface="Arial"/>
                <a:sym typeface="Arial"/>
              </a:rPr>
              <a:t>”</a:t>
            </a:r>
            <a:endParaRPr b="0" i="0" sz="1400" u="none" cap="none" strike="noStrike">
              <a:solidFill>
                <a:srgbClr val="871F4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41" name="Google Shape;141;p8"/>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Nut graph types/attributes</a:t>
            </a:r>
            <a:endParaRPr/>
          </a:p>
        </p:txBody>
      </p:sp>
      <p:sp>
        <p:nvSpPr>
          <p:cNvPr id="142" name="Google Shape;142;p8"/>
          <p:cNvSpPr txBox="1"/>
          <p:nvPr/>
        </p:nvSpPr>
        <p:spPr>
          <a:xfrm>
            <a:off x="1028292" y="2835862"/>
            <a:ext cx="10680004" cy="286228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marR="0" rtl="0" algn="l">
              <a:lnSpc>
                <a:spcPct val="90000"/>
              </a:lnSpc>
              <a:spcBef>
                <a:spcPts val="0"/>
              </a:spcBef>
              <a:spcAft>
                <a:spcPts val="0"/>
              </a:spcAft>
              <a:buClr>
                <a:schemeClr val="dk1"/>
              </a:buClr>
              <a:buSzPct val="100000"/>
              <a:buFont typeface="Arial"/>
              <a:buChar char="•"/>
            </a:pPr>
            <a:r>
              <a:rPr lang="en-US" sz="2800">
                <a:solidFill>
                  <a:schemeClr val="dk1"/>
                </a:solidFill>
                <a:latin typeface="Arial"/>
                <a:ea typeface="Arial"/>
                <a:cs typeface="Arial"/>
                <a:sym typeface="Arial"/>
              </a:rPr>
              <a:t>Compelling – why should you care?</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Transitional</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Directional</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Timeliness</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One paragraph, early entry</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Concise</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Arial"/>
                <a:ea typeface="Arial"/>
                <a:cs typeface="Arial"/>
                <a:sym typeface="Arial"/>
              </a:rPr>
              <a:t>Followed by supporting details</a:t>
            </a:r>
            <a:endParaRPr/>
          </a:p>
          <a:p>
            <a:pPr indent="-64135"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64135"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p:txBody>
      </p:sp>
      <p:pic>
        <p:nvPicPr>
          <p:cNvPr id="143" name="Google Shape;143;p8"/>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nvSpPr>
        <p:spPr>
          <a:xfrm>
            <a:off x="286111" y="366044"/>
            <a:ext cx="4478053" cy="49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71F41"/>
              </a:buClr>
              <a:buSzPts val="1800"/>
              <a:buFont typeface="Arial"/>
              <a:buNone/>
            </a:pPr>
            <a:r>
              <a:rPr lang="en-US" sz="1800">
                <a:solidFill>
                  <a:srgbClr val="871F41"/>
                </a:solidFill>
                <a:latin typeface="Arial"/>
                <a:ea typeface="Arial"/>
                <a:cs typeface="Arial"/>
                <a:sym typeface="Arial"/>
              </a:rPr>
              <a:t>RESEARCH STORYTELLING</a:t>
            </a:r>
            <a:endParaRPr/>
          </a:p>
        </p:txBody>
      </p:sp>
      <p:sp>
        <p:nvSpPr>
          <p:cNvPr id="149" name="Google Shape;149;p9"/>
          <p:cNvSpPr txBox="1"/>
          <p:nvPr/>
        </p:nvSpPr>
        <p:spPr>
          <a:xfrm>
            <a:off x="893955" y="1294368"/>
            <a:ext cx="682704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871F41"/>
              </a:buClr>
              <a:buSzPts val="3500"/>
              <a:buFont typeface="Arial"/>
              <a:buNone/>
            </a:pPr>
            <a:r>
              <a:rPr lang="en-US" sz="4400">
                <a:solidFill>
                  <a:srgbClr val="871F41"/>
                </a:solidFill>
                <a:latin typeface="Arial"/>
                <a:ea typeface="Arial"/>
                <a:cs typeface="Arial"/>
                <a:sym typeface="Arial"/>
              </a:rPr>
              <a:t>Nut graph example 1</a:t>
            </a:r>
            <a:endParaRPr/>
          </a:p>
        </p:txBody>
      </p:sp>
      <p:sp>
        <p:nvSpPr>
          <p:cNvPr id="150" name="Google Shape;150;p9"/>
          <p:cNvSpPr txBox="1"/>
          <p:nvPr/>
        </p:nvSpPr>
        <p:spPr>
          <a:xfrm>
            <a:off x="1028292" y="2835862"/>
            <a:ext cx="10680000" cy="28623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lang="en-US" sz="2800">
                <a:solidFill>
                  <a:schemeClr val="dk1"/>
                </a:solidFill>
                <a:latin typeface="Arial"/>
                <a:ea typeface="Arial"/>
                <a:cs typeface="Arial"/>
                <a:sym typeface="Arial"/>
              </a:rPr>
              <a:t>Blacksburg, Va. — High on a mountain overlook, construction crews blast through solid rock on a 20-hours-a-day rush schedule to build the first two miles of an expressway that, for the next few years, will lead only to a turn-around. </a:t>
            </a:r>
            <a:endParaRPr/>
          </a:p>
          <a:p>
            <a:pPr indent="0" lvl="0" marL="0" marR="0" rtl="0" algn="l">
              <a:lnSpc>
                <a:spcPct val="90000"/>
              </a:lnSpc>
              <a:spcBef>
                <a:spcPts val="1000"/>
              </a:spcBef>
              <a:spcAft>
                <a:spcPts val="0"/>
              </a:spcAft>
              <a:buClr>
                <a:schemeClr val="dk1"/>
              </a:buClr>
              <a:buSzPct val="100000"/>
              <a:buFont typeface="Arial"/>
              <a:buNone/>
            </a:pPr>
            <a:r>
              <a:rPr lang="en-US" sz="2800">
                <a:solidFill>
                  <a:schemeClr val="dk1"/>
                </a:solidFill>
                <a:latin typeface="Arial"/>
                <a:ea typeface="Arial"/>
                <a:cs typeface="Arial"/>
                <a:sym typeface="Arial"/>
              </a:rPr>
              <a:t>But for promoters in this Appalachian university town, that’s of little concern. Dubbed the “Smart Road” and designed to double as a high-technology research site, this federal-state project shows how a little “pork” tucked into a federal transportation bill can buy a whole hog for a community.</a:t>
            </a:r>
            <a:endParaRPr/>
          </a:p>
          <a:p>
            <a:pPr indent="0" lvl="0" marL="0" marR="0" rtl="0" algn="l">
              <a:lnSpc>
                <a:spcPct val="90000"/>
              </a:lnSpc>
              <a:spcBef>
                <a:spcPts val="1000"/>
              </a:spcBef>
              <a:spcAft>
                <a:spcPts val="0"/>
              </a:spcAft>
              <a:buClr>
                <a:schemeClr val="dk1"/>
              </a:buClr>
              <a:buSzPct val="100000"/>
              <a:buFont typeface="Arial"/>
              <a:buNone/>
            </a:pPr>
            <a:r>
              <a:rPr lang="en-US" sz="2800">
                <a:solidFill>
                  <a:schemeClr val="dk1"/>
                </a:solidFill>
                <a:latin typeface="Arial"/>
                <a:ea typeface="Arial"/>
                <a:cs typeface="Arial"/>
                <a:sym typeface="Arial"/>
              </a:rPr>
              <a:t> -- Julia Malone, Atlanta Journal Constitution</a:t>
            </a:r>
            <a:endParaRPr/>
          </a:p>
          <a:p>
            <a:pPr indent="0" lvl="0" marL="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7747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p:txBody>
      </p:sp>
      <p:pic>
        <p:nvPicPr>
          <p:cNvPr id="151" name="Google Shape;151;p9"/>
          <p:cNvPicPr preferRelativeResize="0"/>
          <p:nvPr/>
        </p:nvPicPr>
        <p:blipFill rotWithShape="1">
          <a:blip r:embed="rId3">
            <a:alphaModFix/>
          </a:blip>
          <a:srcRect b="0" l="0" r="0" t="0"/>
          <a:stretch/>
        </p:blipFill>
        <p:spPr>
          <a:xfrm>
            <a:off x="893955" y="2619931"/>
            <a:ext cx="380184" cy="3801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2024-08-26T14:19:51Z</dcterms:created>
  <dc:creator>Candelario, Ethan</dc:creator>
</cp:coreProperties>
</file>